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7736" y="292353"/>
            <a:ext cx="6852284" cy="105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82" y="1558874"/>
            <a:ext cx="896843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izmir.meb.gov.tr/www/beyaz-bayrak-projesi/icerik/7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9.jpg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.jpg"/><Relationship Id="rId4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2.jp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9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image" Target="../media/image53.jp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9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9.jp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2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g"/><Relationship Id="rId5" Type="http://schemas.openxmlformats.org/officeDocument/2006/relationships/image" Target="../media/image9.jpg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90.png"/><Relationship Id="rId7" Type="http://schemas.openxmlformats.org/officeDocument/2006/relationships/image" Target="../media/image82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okulsagligi.meb.gov.tr/" TargetMode="External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9.jpg"/><Relationship Id="rId4" Type="http://schemas.openxmlformats.org/officeDocument/2006/relationships/image" Target="../media/image102.png"/><Relationship Id="rId9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99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4.jpg"/><Relationship Id="rId7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4441" y="3533978"/>
            <a:ext cx="8257540" cy="310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spc="-430" dirty="0">
                <a:solidFill>
                  <a:srgbClr val="0000FF"/>
                </a:solidFill>
                <a:latin typeface="Georgia"/>
                <a:cs typeface="Georgia"/>
              </a:rPr>
              <a:t>BEYAZ </a:t>
            </a:r>
            <a:r>
              <a:rPr sz="3000" b="1" spc="-405" dirty="0">
                <a:solidFill>
                  <a:srgbClr val="0000FF"/>
                </a:solidFill>
                <a:latin typeface="Georgia"/>
                <a:cs typeface="Georgia"/>
              </a:rPr>
              <a:t>BAYRAK </a:t>
            </a:r>
            <a:r>
              <a:rPr lang="tr-TR" sz="3000" b="1" spc="-405" dirty="0" smtClean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3000" b="1" spc="-470" dirty="0" smtClean="0">
                <a:solidFill>
                  <a:srgbClr val="0000FF"/>
                </a:solidFill>
                <a:latin typeface="Georgia"/>
                <a:cs typeface="Georgia"/>
              </a:rPr>
              <a:t>PROJE</a:t>
            </a:r>
            <a:r>
              <a:rPr sz="3000" b="1" spc="-180" dirty="0" smtClean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lang="tr-TR" sz="3000" b="1" spc="-180" dirty="0" smtClean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3000" b="1" spc="-355" dirty="0" smtClean="0">
                <a:solidFill>
                  <a:srgbClr val="0000FF"/>
                </a:solidFill>
                <a:latin typeface="Georgia"/>
                <a:cs typeface="Georgia"/>
              </a:rPr>
              <a:t>TANITIMI </a:t>
            </a:r>
            <a:r>
              <a:rPr lang="tr-TR" sz="3000" b="1" spc="-355" dirty="0" smtClean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3000" b="1" spc="-409" dirty="0" smtClean="0">
                <a:solidFill>
                  <a:srgbClr val="0000FF"/>
                </a:solidFill>
                <a:latin typeface="Georgia"/>
                <a:cs typeface="Georgia"/>
              </a:rPr>
              <a:t>VE</a:t>
            </a:r>
            <a:r>
              <a:rPr lang="tr-TR" sz="3000" b="1" spc="-409" dirty="0" smtClean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3000" b="1" spc="-555" dirty="0" smtClean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3000" b="1" spc="-409" dirty="0">
                <a:solidFill>
                  <a:srgbClr val="0000FF"/>
                </a:solidFill>
                <a:latin typeface="Georgia"/>
                <a:cs typeface="Georgia"/>
              </a:rPr>
              <a:t>PUANLAMA</a:t>
            </a:r>
            <a:endParaRPr sz="3000" dirty="0">
              <a:latin typeface="Georgia"/>
              <a:cs typeface="Georgia"/>
            </a:endParaRPr>
          </a:p>
          <a:p>
            <a:pPr marL="2938780">
              <a:lnSpc>
                <a:spcPct val="100000"/>
              </a:lnSpc>
            </a:pPr>
            <a:r>
              <a:rPr sz="3000" b="1" spc="-390" dirty="0">
                <a:solidFill>
                  <a:srgbClr val="0000FF"/>
                </a:solidFill>
                <a:latin typeface="Georgia"/>
                <a:cs typeface="Georgia"/>
              </a:rPr>
              <a:t>STANDARTLARI</a:t>
            </a:r>
            <a:endParaRPr sz="3000" dirty="0">
              <a:latin typeface="Georgia"/>
              <a:cs typeface="Georgia"/>
            </a:endParaRPr>
          </a:p>
          <a:p>
            <a:pPr marL="4445" algn="ctr">
              <a:lnSpc>
                <a:spcPts val="3835"/>
              </a:lnSpc>
              <a:spcBef>
                <a:spcPts val="2515"/>
              </a:spcBef>
            </a:pPr>
            <a:r>
              <a:rPr sz="3200" b="1" spc="-400" dirty="0">
                <a:solidFill>
                  <a:srgbClr val="FF0000"/>
                </a:solidFill>
                <a:latin typeface="Georgia"/>
                <a:cs typeface="Georgia"/>
              </a:rPr>
              <a:t>İSGB</a:t>
            </a:r>
            <a:endParaRPr sz="3200" dirty="0">
              <a:latin typeface="Georgia"/>
              <a:cs typeface="Georgia"/>
            </a:endParaRPr>
          </a:p>
          <a:p>
            <a:pPr algn="ctr">
              <a:lnSpc>
                <a:spcPts val="3835"/>
              </a:lnSpc>
            </a:pPr>
            <a:r>
              <a:rPr sz="3200" b="1" spc="-455" dirty="0">
                <a:solidFill>
                  <a:srgbClr val="FF0000"/>
                </a:solidFill>
                <a:latin typeface="Georgia"/>
                <a:cs typeface="Georgia"/>
              </a:rPr>
              <a:t>OKUL </a:t>
            </a:r>
            <a:r>
              <a:rPr sz="3200" b="1" spc="-430" dirty="0">
                <a:solidFill>
                  <a:srgbClr val="FF0000"/>
                </a:solidFill>
                <a:latin typeface="Georgia"/>
                <a:cs typeface="Georgia"/>
              </a:rPr>
              <a:t>SAĞLIĞI</a:t>
            </a:r>
            <a:r>
              <a:rPr sz="3200" b="1" spc="-1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spc="-409" dirty="0">
                <a:solidFill>
                  <a:srgbClr val="FF0000"/>
                </a:solidFill>
                <a:latin typeface="Georgia"/>
                <a:cs typeface="Georgia"/>
              </a:rPr>
              <a:t>HİZMETLERİ</a:t>
            </a:r>
            <a:endParaRPr sz="3200" dirty="0">
              <a:latin typeface="Georgia"/>
              <a:cs typeface="Georgia"/>
            </a:endParaRPr>
          </a:p>
          <a:p>
            <a:pPr marL="3175" algn="ctr">
              <a:lnSpc>
                <a:spcPct val="100000"/>
              </a:lnSpc>
            </a:pPr>
            <a:r>
              <a:rPr sz="3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201</a:t>
            </a:r>
            <a:r>
              <a:rPr lang="tr-TR" sz="3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3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3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lang="tr-TR" sz="3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endParaRPr sz="3200" dirty="0">
              <a:latin typeface="Times New Roman"/>
              <a:cs typeface="Times New Roman"/>
            </a:endParaRPr>
          </a:p>
          <a:p>
            <a:pPr marR="88900" algn="r">
              <a:lnSpc>
                <a:spcPct val="100000"/>
              </a:lnSpc>
              <a:spcBef>
                <a:spcPts val="1555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482" y="61978"/>
            <a:ext cx="1556637" cy="142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0868" y="45084"/>
            <a:ext cx="1615055" cy="1543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6227" y="1640839"/>
            <a:ext cx="65570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690" dirty="0">
                <a:latin typeface="Arial"/>
                <a:cs typeface="Arial"/>
              </a:rPr>
              <a:t>BEYAZ </a:t>
            </a:r>
            <a:r>
              <a:rPr sz="4400" b="0" spc="-655" dirty="0">
                <a:latin typeface="Arial"/>
                <a:cs typeface="Arial"/>
              </a:rPr>
              <a:t>BAYRAK </a:t>
            </a:r>
            <a:r>
              <a:rPr sz="4400" b="0" spc="-320" dirty="0">
                <a:latin typeface="Arial"/>
                <a:cs typeface="Arial"/>
              </a:rPr>
              <a:t>ALMA</a:t>
            </a:r>
            <a:r>
              <a:rPr sz="4400" b="0" spc="-495" dirty="0">
                <a:latin typeface="Arial"/>
                <a:cs typeface="Arial"/>
              </a:rPr>
              <a:t> </a:t>
            </a:r>
            <a:r>
              <a:rPr sz="4400" b="0" spc="-645" dirty="0">
                <a:latin typeface="Arial"/>
                <a:cs typeface="Arial"/>
              </a:rPr>
              <a:t>SÜRECİ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868" y="2788666"/>
            <a:ext cx="80784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3200" spc="-130" dirty="0">
                <a:latin typeface="Arial"/>
                <a:cs typeface="Arial"/>
              </a:rPr>
              <a:t>1)	</a:t>
            </a:r>
            <a:r>
              <a:rPr sz="3200" spc="-125" dirty="0">
                <a:latin typeface="Arial"/>
                <a:cs typeface="Arial"/>
              </a:rPr>
              <a:t>Eğitim </a:t>
            </a:r>
            <a:r>
              <a:rPr sz="3200" spc="-90" dirty="0">
                <a:latin typeface="Arial"/>
                <a:cs typeface="Arial"/>
              </a:rPr>
              <a:t>kurumları </a:t>
            </a:r>
            <a:r>
              <a:rPr sz="3200" spc="-125" dirty="0">
                <a:latin typeface="Arial"/>
                <a:cs typeface="Arial"/>
              </a:rPr>
              <a:t>İlçe </a:t>
            </a:r>
            <a:r>
              <a:rPr sz="3200" spc="30" dirty="0">
                <a:latin typeface="Arial"/>
                <a:cs typeface="Arial"/>
              </a:rPr>
              <a:t>Milli</a:t>
            </a:r>
            <a:r>
              <a:rPr sz="3200" spc="-30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Eğitim</a:t>
            </a:r>
            <a:endParaRPr sz="32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3200" spc="-60" dirty="0">
                <a:latin typeface="Arial"/>
                <a:cs typeface="Arial"/>
              </a:rPr>
              <a:t>Müdürlüklerine </a:t>
            </a:r>
            <a:r>
              <a:rPr sz="3200" b="1" spc="-335" dirty="0">
                <a:solidFill>
                  <a:srgbClr val="FF0000"/>
                </a:solidFill>
                <a:latin typeface="Arial"/>
                <a:cs typeface="Arial"/>
              </a:rPr>
              <a:t>Ek: </a:t>
            </a:r>
            <a:r>
              <a:rPr sz="3200" b="1" spc="-155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3200" spc="-50" dirty="0">
                <a:latin typeface="Arial"/>
                <a:cs typeface="Arial"/>
              </a:rPr>
              <a:t>formu ile </a:t>
            </a:r>
            <a:r>
              <a:rPr sz="3200" spc="-150" dirty="0">
                <a:latin typeface="Arial"/>
                <a:cs typeface="Arial"/>
              </a:rPr>
              <a:t>başvuru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yapar.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</a:t>
            </a:fld>
            <a:endParaRPr spc="-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895" y="1304671"/>
            <a:ext cx="14217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300" dirty="0">
                <a:solidFill>
                  <a:srgbClr val="FF0000"/>
                </a:solidFill>
                <a:latin typeface="Arial"/>
                <a:cs typeface="Arial"/>
              </a:rPr>
              <a:t>BEYAZ </a:t>
            </a:r>
            <a:r>
              <a:rPr sz="1800" b="1" spc="-295" dirty="0">
                <a:solidFill>
                  <a:srgbClr val="FF0000"/>
                </a:solidFill>
                <a:latin typeface="Arial"/>
                <a:cs typeface="Arial"/>
              </a:rPr>
              <a:t>BAYRAK  </a:t>
            </a:r>
            <a:r>
              <a:rPr sz="1800" b="1" spc="-229" dirty="0">
                <a:solidFill>
                  <a:srgbClr val="FF0000"/>
                </a:solidFill>
                <a:latin typeface="Arial"/>
                <a:cs typeface="Arial"/>
              </a:rPr>
              <a:t>BAŞVURU  </a:t>
            </a:r>
            <a:r>
              <a:rPr sz="1800" b="1" spc="-170" dirty="0">
                <a:solidFill>
                  <a:srgbClr val="FF0000"/>
                </a:solidFill>
                <a:latin typeface="Arial"/>
                <a:cs typeface="Arial"/>
              </a:rPr>
              <a:t>FORMU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90" dirty="0">
                <a:solidFill>
                  <a:srgbClr val="FF0000"/>
                </a:solidFill>
                <a:latin typeface="Arial"/>
                <a:cs typeface="Arial"/>
              </a:rPr>
              <a:t>Ek: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8175" y="157224"/>
            <a:ext cx="5989701" cy="6589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89125" y="138174"/>
          <a:ext cx="6009005" cy="6618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140"/>
                <a:gridCol w="5269865"/>
              </a:tblGrid>
              <a:tr h="71247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spc="150" dirty="0">
                          <a:latin typeface="Arial"/>
                          <a:cs typeface="Arial"/>
                        </a:rPr>
                        <a:t>Ek:2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ts val="1105"/>
                        </a:lnSpc>
                        <a:spcBef>
                          <a:spcPts val="800"/>
                        </a:spcBef>
                      </a:pPr>
                      <a:r>
                        <a:rPr sz="1050" b="1" spc="-5" dirty="0">
                          <a:latin typeface="Arial"/>
                          <a:cs typeface="Arial"/>
                        </a:rPr>
                        <a:t>OK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ULUN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98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155" dirty="0">
                          <a:latin typeface="Arial"/>
                          <a:cs typeface="Arial"/>
                        </a:rPr>
                        <a:t>“BEYAZ </a:t>
                      </a:r>
                      <a:r>
                        <a:rPr sz="1050" spc="170" dirty="0">
                          <a:latin typeface="Arial"/>
                          <a:cs typeface="Arial"/>
                        </a:rPr>
                        <a:t>BAYRAK” </a:t>
                      </a:r>
                      <a:r>
                        <a:rPr sz="1050" spc="175" dirty="0">
                          <a:latin typeface="Arial"/>
                          <a:cs typeface="Arial"/>
                        </a:rPr>
                        <a:t>BAŞVURU</a:t>
                      </a:r>
                      <a:r>
                        <a:rPr sz="10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229" dirty="0">
                          <a:latin typeface="Arial"/>
                          <a:cs typeface="Arial"/>
                        </a:rPr>
                        <a:t>FORMU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140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050" spc="170" dirty="0">
                          <a:latin typeface="Arial"/>
                          <a:cs typeface="Arial"/>
                        </a:rPr>
                        <a:t>ADI: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9050" marR="4225290">
                        <a:lnSpc>
                          <a:spcPct val="172600"/>
                        </a:lnSpc>
                        <a:spcBef>
                          <a:spcPts val="5"/>
                        </a:spcBef>
                      </a:pPr>
                      <a:r>
                        <a:rPr sz="1050" spc="135" dirty="0">
                          <a:latin typeface="Arial"/>
                          <a:cs typeface="Arial"/>
                        </a:rPr>
                        <a:t>AÇIK </a:t>
                      </a:r>
                      <a:r>
                        <a:rPr sz="1050" spc="125" dirty="0">
                          <a:latin typeface="Arial"/>
                          <a:cs typeface="Arial"/>
                        </a:rPr>
                        <a:t>ADRESİ:  </a:t>
                      </a:r>
                      <a:r>
                        <a:rPr sz="1050" spc="130" dirty="0">
                          <a:latin typeface="Arial"/>
                          <a:cs typeface="Arial"/>
                        </a:rPr>
                        <a:t>TELEFON</a:t>
                      </a:r>
                      <a:r>
                        <a:rPr sz="10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200" dirty="0">
                          <a:latin typeface="Arial"/>
                          <a:cs typeface="Arial"/>
                        </a:rPr>
                        <a:t>NUMARASI:  </a:t>
                      </a:r>
                      <a:r>
                        <a:rPr sz="1050" spc="140" dirty="0">
                          <a:latin typeface="Arial"/>
                          <a:cs typeface="Arial"/>
                        </a:rPr>
                        <a:t>FAX</a:t>
                      </a:r>
                      <a:r>
                        <a:rPr sz="10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200" dirty="0">
                          <a:latin typeface="Arial"/>
                          <a:cs typeface="Arial"/>
                        </a:rPr>
                        <a:t>NUMARASI: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9050" marR="4702810">
                        <a:lnSpc>
                          <a:spcPts val="2180"/>
                        </a:lnSpc>
                        <a:spcBef>
                          <a:spcPts val="219"/>
                        </a:spcBef>
                      </a:pPr>
                      <a:r>
                        <a:rPr sz="1050" spc="180" dirty="0">
                          <a:latin typeface="Arial"/>
                          <a:cs typeface="Arial"/>
                        </a:rPr>
                        <a:t>E-MAİL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125" dirty="0">
                          <a:latin typeface="Arial"/>
                          <a:cs typeface="Arial"/>
                        </a:rPr>
                        <a:t>ADRESİ:  </a:t>
                      </a:r>
                      <a:r>
                        <a:rPr sz="1050" spc="100" dirty="0">
                          <a:latin typeface="Arial"/>
                          <a:cs typeface="Arial"/>
                        </a:rPr>
                        <a:t>DERSLİK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95" dirty="0">
                          <a:latin typeface="Arial"/>
                          <a:cs typeface="Arial"/>
                        </a:rPr>
                        <a:t>SAYISI: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spc="110" dirty="0">
                          <a:latin typeface="Arial"/>
                          <a:cs typeface="Arial"/>
                        </a:rPr>
                        <a:t>KIZ </a:t>
                      </a:r>
                      <a:r>
                        <a:rPr sz="1050" spc="145" dirty="0">
                          <a:latin typeface="Arial"/>
                          <a:cs typeface="Arial"/>
                        </a:rPr>
                        <a:t>ÖĞRENCİ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95" dirty="0">
                          <a:latin typeface="Arial"/>
                          <a:cs typeface="Arial"/>
                        </a:rPr>
                        <a:t>SAYISI: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9050" marR="3865245">
                        <a:lnSpc>
                          <a:spcPct val="172500"/>
                        </a:lnSpc>
                        <a:spcBef>
                          <a:spcPts val="5"/>
                        </a:spcBef>
                      </a:pPr>
                      <a:r>
                        <a:rPr sz="1050" spc="95" dirty="0">
                          <a:latin typeface="Arial"/>
                          <a:cs typeface="Arial"/>
                        </a:rPr>
                        <a:t>ERKEK </a:t>
                      </a:r>
                      <a:r>
                        <a:rPr sz="1050" spc="145" dirty="0">
                          <a:latin typeface="Arial"/>
                          <a:cs typeface="Arial"/>
                        </a:rPr>
                        <a:t>ÖĞRENCİ </a:t>
                      </a:r>
                      <a:r>
                        <a:rPr sz="1050" spc="100" dirty="0">
                          <a:latin typeface="Arial"/>
                          <a:cs typeface="Arial"/>
                        </a:rPr>
                        <a:t>SAYISI:  </a:t>
                      </a:r>
                      <a:r>
                        <a:rPr sz="1050" spc="204" dirty="0">
                          <a:latin typeface="Arial"/>
                          <a:cs typeface="Arial"/>
                        </a:rPr>
                        <a:t>TOPLAM </a:t>
                      </a:r>
                      <a:r>
                        <a:rPr sz="1050" spc="150" dirty="0">
                          <a:latin typeface="Arial"/>
                          <a:cs typeface="Arial"/>
                        </a:rPr>
                        <a:t>ÖĞRENCİ</a:t>
                      </a:r>
                      <a:r>
                        <a:rPr sz="105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95" dirty="0">
                          <a:latin typeface="Arial"/>
                          <a:cs typeface="Arial"/>
                        </a:rPr>
                        <a:t>SAYISI:  </a:t>
                      </a:r>
                      <a:r>
                        <a:rPr sz="1050" spc="190" dirty="0">
                          <a:latin typeface="Arial"/>
                          <a:cs typeface="Arial"/>
                        </a:rPr>
                        <a:t>ÖĞRETMEN </a:t>
                      </a:r>
                      <a:r>
                        <a:rPr sz="1050" spc="100" dirty="0">
                          <a:latin typeface="Arial"/>
                          <a:cs typeface="Arial"/>
                        </a:rPr>
                        <a:t>SAYISI:  </a:t>
                      </a:r>
                      <a:r>
                        <a:rPr sz="1050" spc="120" dirty="0">
                          <a:latin typeface="Arial"/>
                          <a:cs typeface="Arial"/>
                        </a:rPr>
                        <a:t>PERSONEL</a:t>
                      </a:r>
                      <a:r>
                        <a:rPr sz="10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95" dirty="0">
                          <a:latin typeface="Arial"/>
                          <a:cs typeface="Arial"/>
                        </a:rPr>
                        <a:t>SAYISI: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ts val="1105"/>
                        </a:lnSpc>
                      </a:pPr>
                      <a:r>
                        <a:rPr sz="1050" b="1" spc="185" dirty="0">
                          <a:latin typeface="Arial"/>
                          <a:cs typeface="Arial"/>
                        </a:rPr>
                        <a:t>BAŞVURU</a:t>
                      </a:r>
                      <a:r>
                        <a:rPr sz="105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285" dirty="0">
                          <a:latin typeface="Arial"/>
                          <a:cs typeface="Arial"/>
                        </a:rPr>
                        <a:t>DURUMU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812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050" spc="105" dirty="0">
                          <a:latin typeface="Arial"/>
                          <a:cs typeface="Arial"/>
                        </a:rPr>
                        <a:t>İLK: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150" dirty="0">
                          <a:latin typeface="Arial"/>
                          <a:cs typeface="Arial"/>
                        </a:rPr>
                        <a:t>YİNELEME: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050" spc="170" dirty="0">
                          <a:latin typeface="Arial"/>
                          <a:cs typeface="Arial"/>
                        </a:rPr>
                        <a:t>OKUL </a:t>
                      </a:r>
                      <a:r>
                        <a:rPr sz="1050" spc="135" dirty="0">
                          <a:latin typeface="Arial"/>
                          <a:cs typeface="Arial"/>
                        </a:rPr>
                        <a:t>TELEFON</a:t>
                      </a:r>
                      <a:r>
                        <a:rPr sz="10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215" dirty="0">
                          <a:latin typeface="Arial"/>
                          <a:cs typeface="Arial"/>
                        </a:rPr>
                        <a:t>NO: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9050" marR="2899410">
                        <a:lnSpc>
                          <a:spcPct val="172400"/>
                        </a:lnSpc>
                        <a:spcBef>
                          <a:spcPts val="5"/>
                        </a:spcBef>
                      </a:pPr>
                      <a:r>
                        <a:rPr sz="1050" spc="170" dirty="0">
                          <a:latin typeface="Arial"/>
                          <a:cs typeface="Arial"/>
                        </a:rPr>
                        <a:t>OKUL </a:t>
                      </a:r>
                      <a:r>
                        <a:rPr sz="1050" spc="265" dirty="0">
                          <a:latin typeface="Arial"/>
                          <a:cs typeface="Arial"/>
                        </a:rPr>
                        <a:t>MÜDÜRÜNÜN</a:t>
                      </a:r>
                      <a:r>
                        <a:rPr sz="105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90" dirty="0">
                          <a:latin typeface="Arial"/>
                          <a:cs typeface="Arial"/>
                        </a:rPr>
                        <a:t>CEP </a:t>
                      </a:r>
                      <a:r>
                        <a:rPr sz="1050" spc="135" dirty="0">
                          <a:latin typeface="Arial"/>
                          <a:cs typeface="Arial"/>
                        </a:rPr>
                        <a:t>TLFN </a:t>
                      </a:r>
                      <a:r>
                        <a:rPr sz="1050" spc="185" dirty="0">
                          <a:latin typeface="Arial"/>
                          <a:cs typeface="Arial"/>
                        </a:rPr>
                        <a:t>NOSU:  </a:t>
                      </a:r>
                      <a:r>
                        <a:rPr sz="1050" spc="215" dirty="0">
                          <a:latin typeface="Arial"/>
                          <a:cs typeface="Arial"/>
                        </a:rPr>
                        <a:t>MÜRACAAT</a:t>
                      </a:r>
                      <a:r>
                        <a:rPr sz="10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145" dirty="0">
                          <a:latin typeface="Arial"/>
                          <a:cs typeface="Arial"/>
                        </a:rPr>
                        <a:t>TARİHİ: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51275" marR="788035" algn="ctr">
                        <a:lnSpc>
                          <a:spcPct val="172300"/>
                        </a:lnSpc>
                      </a:pPr>
                      <a:r>
                        <a:rPr sz="1050" spc="190" dirty="0">
                          <a:latin typeface="Arial"/>
                          <a:cs typeface="Arial"/>
                        </a:rPr>
                        <a:t>Başvuru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175" dirty="0">
                          <a:latin typeface="Arial"/>
                          <a:cs typeface="Arial"/>
                        </a:rPr>
                        <a:t>Yapanın  </a:t>
                      </a:r>
                      <a:r>
                        <a:rPr sz="1050" spc="180" dirty="0">
                          <a:latin typeface="Arial"/>
                          <a:cs typeface="Arial"/>
                        </a:rPr>
                        <a:t>Adı</a:t>
                      </a:r>
                      <a:r>
                        <a:rPr sz="10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155" dirty="0">
                          <a:latin typeface="Arial"/>
                          <a:cs typeface="Arial"/>
                        </a:rPr>
                        <a:t>Soyadı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319530" algn="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İmza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8431" y="10693"/>
            <a:ext cx="1083297" cy="1032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</a:t>
            </a:fld>
            <a:endParaRPr spc="-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351" y="1095832"/>
            <a:ext cx="7527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25" dirty="0"/>
              <a:t>BEYAZ </a:t>
            </a:r>
            <a:r>
              <a:rPr sz="4400" spc="-710" dirty="0"/>
              <a:t>BAYRAK </a:t>
            </a:r>
            <a:r>
              <a:rPr sz="4400" spc="-380" dirty="0"/>
              <a:t>DENETİM</a:t>
            </a:r>
            <a:r>
              <a:rPr sz="4400" spc="-315" dirty="0"/>
              <a:t> </a:t>
            </a:r>
            <a:r>
              <a:rPr sz="4400" spc="-605" dirty="0"/>
              <a:t>SÜRECİ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70179" y="2140407"/>
            <a:ext cx="872172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4975" marR="1028065" indent="-434975">
              <a:lnSpc>
                <a:spcPct val="100000"/>
              </a:lnSpc>
              <a:spcBef>
                <a:spcPts val="105"/>
              </a:spcBef>
              <a:buAutoNum type="arabicParenR" startAt="2"/>
              <a:tabLst>
                <a:tab pos="434975" algn="l"/>
              </a:tabLst>
            </a:pPr>
            <a:r>
              <a:rPr sz="3200" spc="-180" dirty="0">
                <a:latin typeface="Arial"/>
                <a:cs typeface="Arial"/>
              </a:rPr>
              <a:t>Başvurudan </a:t>
            </a:r>
            <a:r>
              <a:rPr sz="3200" spc="-50" dirty="0">
                <a:latin typeface="Arial"/>
                <a:cs typeface="Arial"/>
              </a:rPr>
              <a:t>itibaren </a:t>
            </a:r>
            <a:r>
              <a:rPr sz="3200" b="1" spc="-155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3200" b="1" spc="-260" dirty="0">
                <a:solidFill>
                  <a:srgbClr val="FF0000"/>
                </a:solidFill>
                <a:latin typeface="Arial"/>
                <a:cs typeface="Arial"/>
              </a:rPr>
              <a:t>ay </a:t>
            </a:r>
            <a:r>
              <a:rPr sz="3200" spc="-110" dirty="0">
                <a:latin typeface="Arial"/>
                <a:cs typeface="Arial"/>
              </a:rPr>
              <a:t>içerisinde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denetim  </a:t>
            </a:r>
            <a:r>
              <a:rPr sz="3200" spc="-100" dirty="0">
                <a:latin typeface="Arial"/>
                <a:cs typeface="Arial"/>
              </a:rPr>
              <a:t>gerçekleştirilir.</a:t>
            </a:r>
            <a:endParaRPr sz="3200">
              <a:latin typeface="Arial"/>
              <a:cs typeface="Arial"/>
            </a:endParaRPr>
          </a:p>
          <a:p>
            <a:pPr marL="434340" indent="-421640">
              <a:lnSpc>
                <a:spcPct val="100000"/>
              </a:lnSpc>
              <a:spcBef>
                <a:spcPts val="770"/>
              </a:spcBef>
              <a:buAutoNum type="arabicParenR" startAt="2"/>
              <a:tabLst>
                <a:tab pos="434975" algn="l"/>
              </a:tabLst>
            </a:pPr>
            <a:r>
              <a:rPr sz="3200" spc="-110" dirty="0">
                <a:latin typeface="Arial"/>
                <a:cs typeface="Arial"/>
              </a:rPr>
              <a:t>Denetim </a:t>
            </a:r>
            <a:r>
              <a:rPr sz="3200" spc="-180" dirty="0">
                <a:latin typeface="Arial"/>
                <a:cs typeface="Arial"/>
              </a:rPr>
              <a:t>yapılacak </a:t>
            </a:r>
            <a:r>
              <a:rPr sz="3200" b="1" spc="-130" dirty="0">
                <a:latin typeface="Arial"/>
                <a:cs typeface="Arial"/>
              </a:rPr>
              <a:t>tarih </a:t>
            </a:r>
            <a:r>
              <a:rPr sz="3200" b="1" spc="-190" dirty="0">
                <a:latin typeface="Arial"/>
                <a:cs typeface="Arial"/>
              </a:rPr>
              <a:t>aralığı </a:t>
            </a:r>
            <a:r>
              <a:rPr sz="3200" spc="-60" dirty="0">
                <a:latin typeface="Arial"/>
                <a:cs typeface="Arial"/>
              </a:rPr>
              <a:t>eğitim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kurumlarına</a:t>
            </a:r>
            <a:endParaRPr sz="32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3200" u="heavy" spc="-8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2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BİLDİRİLİR.</a:t>
            </a:r>
            <a:endParaRPr sz="3200">
              <a:latin typeface="Arial"/>
              <a:cs typeface="Arial"/>
            </a:endParaRPr>
          </a:p>
          <a:p>
            <a:pPr marL="434975" marR="175895" indent="-434975">
              <a:lnSpc>
                <a:spcPct val="100000"/>
              </a:lnSpc>
              <a:spcBef>
                <a:spcPts val="770"/>
              </a:spcBef>
              <a:buAutoNum type="arabicParenR" startAt="4"/>
              <a:tabLst>
                <a:tab pos="434975" algn="l"/>
              </a:tabLst>
            </a:pPr>
            <a:r>
              <a:rPr sz="3200" spc="-114" dirty="0">
                <a:latin typeface="Arial"/>
                <a:cs typeface="Arial"/>
              </a:rPr>
              <a:t>Eğitim-Öğretim </a:t>
            </a:r>
            <a:r>
              <a:rPr sz="3200" spc="-110" dirty="0">
                <a:latin typeface="Arial"/>
                <a:cs typeface="Arial"/>
              </a:rPr>
              <a:t>yılı </a:t>
            </a:r>
            <a:r>
              <a:rPr sz="3200" spc="-170" dirty="0">
                <a:latin typeface="Arial"/>
                <a:cs typeface="Arial"/>
              </a:rPr>
              <a:t>kapsamındaki </a:t>
            </a:r>
            <a:r>
              <a:rPr sz="3200" spc="-85" dirty="0">
                <a:latin typeface="Arial"/>
                <a:cs typeface="Arial"/>
              </a:rPr>
              <a:t>her </a:t>
            </a:r>
            <a:r>
              <a:rPr sz="3200" spc="-100" dirty="0">
                <a:latin typeface="Arial"/>
                <a:cs typeface="Arial"/>
              </a:rPr>
              <a:t>dönemin</a:t>
            </a:r>
            <a:r>
              <a:rPr sz="3200" spc="-33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ilk  </a:t>
            </a:r>
            <a:r>
              <a:rPr sz="3200" spc="-190" dirty="0">
                <a:latin typeface="Arial"/>
                <a:cs typeface="Arial"/>
              </a:rPr>
              <a:t>ve </a:t>
            </a:r>
            <a:r>
              <a:rPr sz="3200" spc="-185" dirty="0">
                <a:latin typeface="Arial"/>
                <a:cs typeface="Arial"/>
              </a:rPr>
              <a:t>son </a:t>
            </a:r>
            <a:r>
              <a:rPr sz="3200" spc="-130" dirty="0">
                <a:latin typeface="Arial"/>
                <a:cs typeface="Arial"/>
              </a:rPr>
              <a:t>haftası </a:t>
            </a:r>
            <a:r>
              <a:rPr sz="3200" spc="-105" dirty="0">
                <a:latin typeface="Arial"/>
                <a:cs typeface="Arial"/>
              </a:rPr>
              <a:t>değerlendirme</a:t>
            </a: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heavy" spc="-3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YAPILMAZ.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12</a:t>
            </a:fld>
            <a:endParaRPr spc="-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532" y="951991"/>
            <a:ext cx="6748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25" dirty="0"/>
              <a:t>BEYAZ </a:t>
            </a:r>
            <a:r>
              <a:rPr sz="4400" spc="-715" dirty="0"/>
              <a:t>BAYRAK </a:t>
            </a:r>
            <a:r>
              <a:rPr sz="4400" spc="-420" dirty="0"/>
              <a:t>ALMA</a:t>
            </a:r>
            <a:r>
              <a:rPr sz="4400" spc="-295" dirty="0"/>
              <a:t> </a:t>
            </a:r>
            <a:r>
              <a:rPr sz="4400" spc="-605" dirty="0"/>
              <a:t>SÜRECİ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19201" y="1996567"/>
            <a:ext cx="8029575" cy="33674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99900"/>
              </a:lnSpc>
              <a:spcBef>
                <a:spcPts val="105"/>
              </a:spcBef>
            </a:pPr>
            <a:r>
              <a:rPr sz="3200" spc="-125" dirty="0">
                <a:latin typeface="Arial"/>
                <a:cs typeface="Arial"/>
              </a:rPr>
              <a:t>5) </a:t>
            </a:r>
            <a:r>
              <a:rPr sz="3200" spc="-120" dirty="0">
                <a:latin typeface="Arial"/>
                <a:cs typeface="Arial"/>
              </a:rPr>
              <a:t>Değerlendirme </a:t>
            </a:r>
            <a:r>
              <a:rPr sz="3200" spc="-220" dirty="0">
                <a:latin typeface="Arial"/>
                <a:cs typeface="Arial"/>
              </a:rPr>
              <a:t>Sonucu </a:t>
            </a:r>
            <a:r>
              <a:rPr sz="3200" b="1" spc="-295" dirty="0">
                <a:solidFill>
                  <a:srgbClr val="FF0000"/>
                </a:solidFill>
                <a:latin typeface="Arial"/>
                <a:cs typeface="Arial"/>
              </a:rPr>
              <a:t>“Beyaz </a:t>
            </a:r>
            <a:r>
              <a:rPr sz="3200" b="1" spc="-270" dirty="0">
                <a:solidFill>
                  <a:srgbClr val="FF0000"/>
                </a:solidFill>
                <a:latin typeface="Arial"/>
                <a:cs typeface="Arial"/>
              </a:rPr>
              <a:t>Bayrak” </a:t>
            </a:r>
            <a:r>
              <a:rPr sz="3200" b="1" spc="-270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almaya </a:t>
            </a:r>
            <a:r>
              <a:rPr sz="3200" spc="-165" dirty="0">
                <a:latin typeface="Arial"/>
                <a:cs typeface="Arial"/>
              </a:rPr>
              <a:t>hak </a:t>
            </a:r>
            <a:r>
              <a:rPr sz="3200" spc="-220" dirty="0">
                <a:latin typeface="Arial"/>
                <a:cs typeface="Arial"/>
              </a:rPr>
              <a:t>kazanan </a:t>
            </a:r>
            <a:r>
              <a:rPr sz="3200" spc="-60" dirty="0">
                <a:latin typeface="Arial"/>
                <a:cs typeface="Arial"/>
              </a:rPr>
              <a:t>eğitim </a:t>
            </a:r>
            <a:r>
              <a:rPr sz="3200" spc="-105" dirty="0">
                <a:latin typeface="Arial"/>
                <a:cs typeface="Arial"/>
              </a:rPr>
              <a:t>kurumlarına</a:t>
            </a:r>
            <a:r>
              <a:rPr sz="3200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4000" b="1" u="heavy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 yıl </a:t>
            </a:r>
            <a:r>
              <a:rPr sz="4000" b="1" spc="-20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geçerli olmak </a:t>
            </a:r>
            <a:r>
              <a:rPr sz="3200" spc="-175" dirty="0">
                <a:latin typeface="Arial"/>
                <a:cs typeface="Arial"/>
              </a:rPr>
              <a:t>üzere</a:t>
            </a:r>
            <a:r>
              <a:rPr sz="3200" spc="-31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;</a:t>
            </a:r>
            <a:endParaRPr sz="3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3200" spc="-110" dirty="0">
                <a:latin typeface="Arial"/>
                <a:cs typeface="Arial"/>
              </a:rPr>
              <a:t>Sertifika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(MEB)</a:t>
            </a:r>
            <a:endParaRPr sz="3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528320" algn="l"/>
              </a:tabLst>
            </a:pPr>
            <a:r>
              <a:rPr sz="3200" spc="-280" dirty="0">
                <a:latin typeface="Arial"/>
                <a:cs typeface="Arial"/>
              </a:rPr>
              <a:t>Beyaz </a:t>
            </a:r>
            <a:r>
              <a:rPr sz="3200" spc="-210" dirty="0">
                <a:latin typeface="Arial"/>
                <a:cs typeface="Arial"/>
              </a:rPr>
              <a:t>Bayrak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315" dirty="0">
                <a:latin typeface="Arial"/>
                <a:cs typeface="Arial"/>
              </a:rPr>
              <a:t>(SB)</a:t>
            </a:r>
            <a:endParaRPr sz="3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527685" algn="l"/>
                <a:tab pos="528320" algn="l"/>
                <a:tab pos="3670300" algn="l"/>
              </a:tabLst>
            </a:pPr>
            <a:r>
              <a:rPr sz="3200" spc="-125" dirty="0">
                <a:latin typeface="Arial"/>
                <a:cs typeface="Arial"/>
              </a:rPr>
              <a:t>Pirinç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29" dirty="0">
                <a:latin typeface="Arial"/>
                <a:cs typeface="Arial"/>
              </a:rPr>
              <a:t>Levha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315" dirty="0">
                <a:latin typeface="Arial"/>
                <a:cs typeface="Arial"/>
              </a:rPr>
              <a:t>(SB)	</a:t>
            </a:r>
            <a:r>
              <a:rPr sz="3200" spc="-95" dirty="0">
                <a:latin typeface="Arial"/>
                <a:cs typeface="Arial"/>
              </a:rPr>
              <a:t>kurumu </a:t>
            </a:r>
            <a:r>
              <a:rPr sz="3200" spc="-105" dirty="0">
                <a:latin typeface="Arial"/>
                <a:cs typeface="Arial"/>
              </a:rPr>
              <a:t>tarafından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verilir.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13</a:t>
            </a:fld>
            <a:endParaRPr spc="-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125" y="279272"/>
            <a:ext cx="66516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59" dirty="0">
                <a:latin typeface="Arial"/>
                <a:cs typeface="Arial"/>
              </a:rPr>
              <a:t>‘’BEYAZ </a:t>
            </a:r>
            <a:r>
              <a:rPr sz="4400" b="0" spc="-465" dirty="0">
                <a:latin typeface="Arial"/>
                <a:cs typeface="Arial"/>
              </a:rPr>
              <a:t>BAYRAK’’</a:t>
            </a:r>
            <a:r>
              <a:rPr sz="4400" b="0" spc="-25" dirty="0">
                <a:latin typeface="Arial"/>
                <a:cs typeface="Arial"/>
              </a:rPr>
              <a:t> </a:t>
            </a:r>
            <a:r>
              <a:rPr sz="4400" b="0" spc="-555" dirty="0">
                <a:latin typeface="Arial"/>
                <a:cs typeface="Arial"/>
              </a:rPr>
              <a:t>SERTİFİKASI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496" y="23939"/>
            <a:ext cx="927900" cy="868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693"/>
            <a:ext cx="1187627" cy="1042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176" y="1296579"/>
            <a:ext cx="8330771" cy="5228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4233" y="461594"/>
            <a:ext cx="3877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59" dirty="0">
                <a:latin typeface="Arial"/>
                <a:cs typeface="Arial"/>
              </a:rPr>
              <a:t>‘’BEYAZ</a:t>
            </a:r>
            <a:r>
              <a:rPr sz="4400" b="0" spc="-285" dirty="0">
                <a:latin typeface="Arial"/>
                <a:cs typeface="Arial"/>
              </a:rPr>
              <a:t> </a:t>
            </a:r>
            <a:r>
              <a:rPr sz="4400" b="0" spc="-465" dirty="0">
                <a:latin typeface="Arial"/>
                <a:cs typeface="Arial"/>
              </a:rPr>
              <a:t>BAYRAK’’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5928" y="2780880"/>
            <a:ext cx="4618053" cy="304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1228" y="2776118"/>
            <a:ext cx="4745990" cy="3054985"/>
          </a:xfrm>
          <a:custGeom>
            <a:avLst/>
            <a:gdLst/>
            <a:ahLst/>
            <a:cxnLst/>
            <a:rect l="l" t="t" r="r" b="b"/>
            <a:pathLst>
              <a:path w="4745990" h="3054985">
                <a:moveTo>
                  <a:pt x="0" y="3054477"/>
                </a:moveTo>
                <a:lnTo>
                  <a:pt x="4745990" y="3054477"/>
                </a:lnTo>
                <a:lnTo>
                  <a:pt x="4745990" y="0"/>
                </a:lnTo>
                <a:lnTo>
                  <a:pt x="0" y="0"/>
                </a:lnTo>
                <a:lnTo>
                  <a:pt x="0" y="30544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555" y="1340738"/>
            <a:ext cx="3312414" cy="248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15</a:t>
            </a:fld>
            <a:endParaRPr spc="-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282" y="164033"/>
            <a:ext cx="31089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95" dirty="0"/>
              <a:t>PRİNÇ</a:t>
            </a:r>
            <a:r>
              <a:rPr sz="4400" spc="-335" dirty="0"/>
              <a:t> </a:t>
            </a:r>
            <a:r>
              <a:rPr sz="4400" spc="-570" dirty="0"/>
              <a:t>LEVHA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51523" y="1052783"/>
            <a:ext cx="8640953" cy="5688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16</a:t>
            </a:fld>
            <a:endParaRPr spc="-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216" y="615188"/>
            <a:ext cx="6748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25" dirty="0"/>
              <a:t>BEYAZ </a:t>
            </a:r>
            <a:r>
              <a:rPr sz="4400" spc="-715" dirty="0"/>
              <a:t>BAYRAK </a:t>
            </a:r>
            <a:r>
              <a:rPr sz="4400" spc="-420" dirty="0"/>
              <a:t>ALMA</a:t>
            </a:r>
            <a:r>
              <a:rPr sz="4400" spc="-300" dirty="0"/>
              <a:t> </a:t>
            </a:r>
            <a:r>
              <a:rPr sz="4400" spc="-605" dirty="0"/>
              <a:t>SÜRECİ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02437" y="1519779"/>
            <a:ext cx="8091170" cy="449516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90"/>
              </a:spcBef>
              <a:buAutoNum type="arabicParenR" startAt="6"/>
              <a:tabLst>
                <a:tab pos="434975" algn="l"/>
              </a:tabLst>
            </a:pPr>
            <a:r>
              <a:rPr sz="3200" spc="-155" dirty="0">
                <a:latin typeface="Arial"/>
                <a:cs typeface="Arial"/>
              </a:rPr>
              <a:t>3 </a:t>
            </a:r>
            <a:r>
              <a:rPr sz="3200" spc="-95" dirty="0">
                <a:latin typeface="Arial"/>
                <a:cs typeface="Arial"/>
              </a:rPr>
              <a:t>yıl </a:t>
            </a:r>
            <a:r>
              <a:rPr sz="3200" spc="-155" dirty="0">
                <a:latin typeface="Arial"/>
                <a:cs typeface="Arial"/>
              </a:rPr>
              <a:t>boyunca</a:t>
            </a:r>
            <a:r>
              <a:rPr sz="32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heavy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periyodik </a:t>
            </a:r>
            <a:r>
              <a:rPr sz="3200" b="1" u="heavy" spc="-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denetimler</a:t>
            </a:r>
            <a:r>
              <a:rPr sz="3200" b="1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yapılır.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485"/>
              </a:spcBef>
              <a:buAutoNum type="arabicParenR" startAt="6"/>
              <a:tabLst>
                <a:tab pos="434975" algn="l"/>
              </a:tabLst>
            </a:pPr>
            <a:r>
              <a:rPr sz="3200" spc="-130" dirty="0">
                <a:latin typeface="Arial"/>
                <a:cs typeface="Arial"/>
              </a:rPr>
              <a:t>Periyodik </a:t>
            </a:r>
            <a:r>
              <a:rPr sz="3200" spc="-65" dirty="0">
                <a:latin typeface="Arial"/>
                <a:cs typeface="Arial"/>
              </a:rPr>
              <a:t>denetimler </a:t>
            </a:r>
            <a:r>
              <a:rPr sz="3200" spc="-204" dirty="0">
                <a:latin typeface="Arial"/>
                <a:cs typeface="Arial"/>
              </a:rPr>
              <a:t>esnasında </a:t>
            </a:r>
            <a:r>
              <a:rPr sz="3200" spc="-145" dirty="0">
                <a:latin typeface="Arial"/>
                <a:cs typeface="Arial"/>
              </a:rPr>
              <a:t>Proje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kriterleri  </a:t>
            </a:r>
            <a:r>
              <a:rPr sz="3200" spc="-170" dirty="0">
                <a:latin typeface="Arial"/>
                <a:cs typeface="Arial"/>
              </a:rPr>
              <a:t>devam </a:t>
            </a:r>
            <a:r>
              <a:rPr sz="3200" spc="-114" dirty="0">
                <a:latin typeface="Arial"/>
                <a:cs typeface="Arial"/>
              </a:rPr>
              <a:t>etmiyorsa </a:t>
            </a:r>
            <a:r>
              <a:rPr sz="3200" spc="-65" dirty="0">
                <a:latin typeface="Arial"/>
                <a:cs typeface="Arial"/>
              </a:rPr>
              <a:t>“Pirinç </a:t>
            </a:r>
            <a:r>
              <a:rPr sz="3200" spc="-145" dirty="0">
                <a:latin typeface="Arial"/>
                <a:cs typeface="Arial"/>
              </a:rPr>
              <a:t>Levha” </a:t>
            </a:r>
            <a:r>
              <a:rPr sz="3200" spc="-190" dirty="0">
                <a:latin typeface="Arial"/>
                <a:cs typeface="Arial"/>
              </a:rPr>
              <a:t>ve</a:t>
            </a:r>
            <a:r>
              <a:rPr sz="3200" spc="-35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“Beyaz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140" dirty="0">
                <a:latin typeface="Arial"/>
                <a:cs typeface="Arial"/>
              </a:rPr>
              <a:t>Bayrak”</a:t>
            </a:r>
            <a:r>
              <a:rPr sz="3200" u="heavy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geri</a:t>
            </a:r>
            <a:r>
              <a:rPr sz="3200" b="1" u="heavy" spc="-3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alınır.</a:t>
            </a:r>
            <a:endParaRPr sz="3200">
              <a:latin typeface="Arial"/>
              <a:cs typeface="Arial"/>
            </a:endParaRPr>
          </a:p>
          <a:p>
            <a:pPr marL="355600" marR="163830" indent="-251460">
              <a:lnSpc>
                <a:spcPct val="100000"/>
              </a:lnSpc>
              <a:spcBef>
                <a:spcPts val="1485"/>
              </a:spcBef>
              <a:buAutoNum type="arabicParenR" startAt="8"/>
              <a:tabLst>
                <a:tab pos="526415" algn="l"/>
              </a:tabLst>
            </a:pPr>
            <a:r>
              <a:rPr sz="3200" spc="-160" dirty="0">
                <a:latin typeface="Arial"/>
                <a:cs typeface="Arial"/>
              </a:rPr>
              <a:t>3 </a:t>
            </a:r>
            <a:r>
              <a:rPr sz="3200" spc="-95" dirty="0">
                <a:latin typeface="Arial"/>
                <a:cs typeface="Arial"/>
              </a:rPr>
              <a:t>yıl </a:t>
            </a:r>
            <a:r>
              <a:rPr sz="3200" spc="-160" dirty="0">
                <a:latin typeface="Arial"/>
                <a:cs typeface="Arial"/>
              </a:rPr>
              <a:t>sonunda </a:t>
            </a:r>
            <a:r>
              <a:rPr sz="3200" spc="-280" dirty="0">
                <a:latin typeface="Arial"/>
                <a:cs typeface="Arial"/>
              </a:rPr>
              <a:t>Beyaz </a:t>
            </a:r>
            <a:r>
              <a:rPr sz="3200" spc="-210" dirty="0">
                <a:latin typeface="Arial"/>
                <a:cs typeface="Arial"/>
              </a:rPr>
              <a:t>Bayrak </a:t>
            </a:r>
            <a:r>
              <a:rPr sz="3200" spc="-150" dirty="0">
                <a:latin typeface="Arial"/>
                <a:cs typeface="Arial"/>
              </a:rPr>
              <a:t>Projesine </a:t>
            </a:r>
            <a:r>
              <a:rPr sz="3200" spc="-70" dirty="0">
                <a:latin typeface="Arial"/>
                <a:cs typeface="Arial"/>
              </a:rPr>
              <a:t>tekrar  </a:t>
            </a:r>
            <a:r>
              <a:rPr sz="3200" spc="-155" dirty="0">
                <a:latin typeface="Arial"/>
                <a:cs typeface="Arial"/>
              </a:rPr>
              <a:t>başvuru </a:t>
            </a:r>
            <a:r>
              <a:rPr sz="3200" spc="-175" dirty="0">
                <a:latin typeface="Arial"/>
                <a:cs typeface="Arial"/>
              </a:rPr>
              <a:t>yapılması </a:t>
            </a:r>
            <a:r>
              <a:rPr sz="3200" spc="-140" dirty="0">
                <a:latin typeface="Arial"/>
                <a:cs typeface="Arial"/>
              </a:rPr>
              <a:t>gerekir, </a:t>
            </a:r>
            <a:r>
              <a:rPr sz="3200" spc="-155" dirty="0">
                <a:latin typeface="Arial"/>
                <a:cs typeface="Arial"/>
              </a:rPr>
              <a:t>eğer </a:t>
            </a:r>
            <a:r>
              <a:rPr sz="3200" spc="-160" dirty="0">
                <a:latin typeface="Arial"/>
                <a:cs typeface="Arial"/>
              </a:rPr>
              <a:t>süre </a:t>
            </a:r>
            <a:r>
              <a:rPr sz="3200" spc="-45" dirty="0">
                <a:latin typeface="Arial"/>
                <a:cs typeface="Arial"/>
              </a:rPr>
              <a:t>bitiminde  </a:t>
            </a:r>
            <a:r>
              <a:rPr sz="3200" spc="-155" dirty="0">
                <a:latin typeface="Arial"/>
                <a:cs typeface="Arial"/>
              </a:rPr>
              <a:t>başvuru </a:t>
            </a:r>
            <a:r>
              <a:rPr sz="3200" spc="-204" dirty="0">
                <a:latin typeface="Arial"/>
                <a:cs typeface="Arial"/>
              </a:rPr>
              <a:t>yapılmazsa </a:t>
            </a:r>
            <a:r>
              <a:rPr sz="3200" spc="-70" dirty="0">
                <a:latin typeface="Arial"/>
                <a:cs typeface="Arial"/>
              </a:rPr>
              <a:t>“Pirinç </a:t>
            </a:r>
            <a:r>
              <a:rPr sz="3200" spc="-145" dirty="0">
                <a:latin typeface="Arial"/>
                <a:cs typeface="Arial"/>
              </a:rPr>
              <a:t>Levha” </a:t>
            </a:r>
            <a:r>
              <a:rPr sz="3200" spc="-185" dirty="0">
                <a:latin typeface="Arial"/>
                <a:cs typeface="Arial"/>
              </a:rPr>
              <a:t>ve </a:t>
            </a:r>
            <a:r>
              <a:rPr sz="3200" spc="-190" dirty="0">
                <a:latin typeface="Arial"/>
                <a:cs typeface="Arial"/>
              </a:rPr>
              <a:t>“Beyaz  </a:t>
            </a:r>
            <a:r>
              <a:rPr sz="3200" spc="-140" dirty="0">
                <a:latin typeface="Arial"/>
                <a:cs typeface="Arial"/>
              </a:rPr>
              <a:t>Bayrak”</a:t>
            </a:r>
            <a:r>
              <a:rPr sz="3200" u="heavy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geri</a:t>
            </a:r>
            <a:r>
              <a:rPr sz="3200" b="1" u="heavy" spc="-2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alınır.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17</a:t>
            </a:fld>
            <a:endParaRPr spc="-6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633" y="1240027"/>
            <a:ext cx="6748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25" dirty="0"/>
              <a:t>BEYAZ </a:t>
            </a:r>
            <a:r>
              <a:rPr sz="4400" spc="-715" dirty="0"/>
              <a:t>BAYRAK </a:t>
            </a:r>
            <a:r>
              <a:rPr sz="4400" spc="-420" dirty="0"/>
              <a:t>ALMA</a:t>
            </a:r>
            <a:r>
              <a:rPr sz="4400" spc="-295" dirty="0"/>
              <a:t> </a:t>
            </a:r>
            <a:r>
              <a:rPr sz="4400" spc="-605" dirty="0"/>
              <a:t>SÜRECİ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2644597"/>
            <a:ext cx="889952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1845" indent="-342900" algn="just">
              <a:lnSpc>
                <a:spcPct val="100000"/>
              </a:lnSpc>
              <a:spcBef>
                <a:spcPts val="105"/>
              </a:spcBef>
              <a:buAutoNum type="arabicParenR" startAt="9"/>
              <a:tabLst>
                <a:tab pos="434340" algn="l"/>
              </a:tabLst>
            </a:pPr>
            <a:r>
              <a:rPr sz="3200" spc="-120" dirty="0">
                <a:latin typeface="Arial"/>
                <a:cs typeface="Arial"/>
              </a:rPr>
              <a:t>Değerlendirme </a:t>
            </a:r>
            <a:r>
              <a:rPr sz="3200" spc="-220" dirty="0">
                <a:latin typeface="Arial"/>
                <a:cs typeface="Arial"/>
              </a:rPr>
              <a:t>Sonucu </a:t>
            </a:r>
            <a:r>
              <a:rPr sz="3200" spc="-110" dirty="0">
                <a:latin typeface="Arial"/>
                <a:cs typeface="Arial"/>
              </a:rPr>
              <a:t>gerekli </a:t>
            </a:r>
            <a:r>
              <a:rPr sz="3200" spc="-145" dirty="0">
                <a:latin typeface="Arial"/>
                <a:cs typeface="Arial"/>
              </a:rPr>
              <a:t>puanı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alamayan  </a:t>
            </a:r>
            <a:r>
              <a:rPr sz="3200" spc="-60" dirty="0">
                <a:latin typeface="Arial"/>
                <a:cs typeface="Arial"/>
              </a:rPr>
              <a:t>eğitim </a:t>
            </a:r>
            <a:r>
              <a:rPr sz="3200" spc="-90" dirty="0">
                <a:latin typeface="Arial"/>
                <a:cs typeface="Arial"/>
              </a:rPr>
              <a:t>kurumları, denetimden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heavy" spc="-20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en </a:t>
            </a:r>
            <a:r>
              <a:rPr sz="3200" b="1" u="heavy" spc="-2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az </a:t>
            </a:r>
            <a:r>
              <a:rPr sz="3200" b="1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 </a:t>
            </a:r>
            <a:r>
              <a:rPr sz="3200" b="1" u="heavy" spc="-2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ay</a:t>
            </a:r>
            <a:r>
              <a:rPr sz="3200" b="1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sonra  </a:t>
            </a:r>
            <a:r>
              <a:rPr sz="3200" spc="-70" dirty="0">
                <a:latin typeface="Arial"/>
                <a:cs typeface="Arial"/>
              </a:rPr>
              <a:t>tekrar </a:t>
            </a:r>
            <a:r>
              <a:rPr sz="3200" spc="-155" dirty="0">
                <a:latin typeface="Arial"/>
                <a:cs typeface="Arial"/>
              </a:rPr>
              <a:t>başvuru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yapabilir.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AutoNum type="arabicParenR" startAt="9"/>
              <a:tabLst>
                <a:tab pos="639445" algn="l"/>
              </a:tabLst>
            </a:pPr>
            <a:r>
              <a:rPr sz="3200" spc="-170" dirty="0">
                <a:latin typeface="Arial"/>
                <a:cs typeface="Arial"/>
              </a:rPr>
              <a:t>Düzenlenen </a:t>
            </a:r>
            <a:r>
              <a:rPr sz="3200" spc="-75" dirty="0">
                <a:latin typeface="Arial"/>
                <a:cs typeface="Arial"/>
              </a:rPr>
              <a:t>denetim </a:t>
            </a:r>
            <a:r>
              <a:rPr sz="3200" spc="-80" dirty="0">
                <a:latin typeface="Arial"/>
                <a:cs typeface="Arial"/>
              </a:rPr>
              <a:t>formlarının </a:t>
            </a:r>
            <a:r>
              <a:rPr sz="3200" spc="-114" dirty="0">
                <a:latin typeface="Arial"/>
                <a:cs typeface="Arial"/>
              </a:rPr>
              <a:t>değerlendirmesi  </a:t>
            </a:r>
            <a:r>
              <a:rPr sz="3200" spc="-120" dirty="0">
                <a:latin typeface="Arial"/>
                <a:cs typeface="Arial"/>
              </a:rPr>
              <a:t>yapıldıktan </a:t>
            </a:r>
            <a:r>
              <a:rPr sz="3200" spc="-165" dirty="0">
                <a:latin typeface="Arial"/>
                <a:cs typeface="Arial"/>
              </a:rPr>
              <a:t>sonra </a:t>
            </a:r>
            <a:r>
              <a:rPr sz="3200" spc="-180" dirty="0">
                <a:latin typeface="Arial"/>
                <a:cs typeface="Arial"/>
              </a:rPr>
              <a:t>sonuç </a:t>
            </a:r>
            <a:r>
              <a:rPr sz="3200" spc="-60" dirty="0">
                <a:latin typeface="Arial"/>
                <a:cs typeface="Arial"/>
              </a:rPr>
              <a:t>eğitim </a:t>
            </a:r>
            <a:r>
              <a:rPr sz="3200" spc="-105" dirty="0">
                <a:latin typeface="Arial"/>
                <a:cs typeface="Arial"/>
              </a:rPr>
              <a:t>kurumlarına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bildirilir.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18</a:t>
            </a:fld>
            <a:endParaRPr spc="-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835" y="496646"/>
            <a:ext cx="6125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60" dirty="0"/>
              <a:t>BEYAZ </a:t>
            </a:r>
            <a:r>
              <a:rPr sz="4000" spc="-650" dirty="0"/>
              <a:t>BAYRAK </a:t>
            </a:r>
            <a:r>
              <a:rPr sz="4000" spc="-385" dirty="0"/>
              <a:t>ALMA</a:t>
            </a:r>
            <a:r>
              <a:rPr sz="4000" spc="-280" dirty="0"/>
              <a:t> </a:t>
            </a:r>
            <a:r>
              <a:rPr sz="4000" spc="-560" dirty="0"/>
              <a:t>SÜRECİ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69925" marR="5080" indent="-342900">
              <a:lnSpc>
                <a:spcPts val="3460"/>
              </a:lnSpc>
              <a:spcBef>
                <a:spcPts val="535"/>
              </a:spcBef>
              <a:buAutoNum type="arabicParenR" startAt="11"/>
              <a:tabLst>
                <a:tab pos="954405" algn="l"/>
                <a:tab pos="7466330" algn="l"/>
              </a:tabLst>
            </a:pPr>
            <a:r>
              <a:rPr spc="-340" dirty="0"/>
              <a:t>A</a:t>
            </a:r>
            <a:r>
              <a:rPr spc="-135" dirty="0"/>
              <a:t>ynı</a:t>
            </a:r>
            <a:r>
              <a:rPr spc="-160" dirty="0"/>
              <a:t> </a:t>
            </a:r>
            <a:r>
              <a:rPr spc="-55" dirty="0"/>
              <a:t>bi</a:t>
            </a:r>
            <a:r>
              <a:rPr spc="-85" dirty="0"/>
              <a:t>n</a:t>
            </a:r>
            <a:r>
              <a:rPr spc="-245" dirty="0"/>
              <a:t>a</a:t>
            </a:r>
            <a:r>
              <a:rPr spc="-150" dirty="0"/>
              <a:t> </a:t>
            </a:r>
            <a:r>
              <a:rPr spc="-75" dirty="0"/>
              <a:t>içer</a:t>
            </a:r>
            <a:r>
              <a:rPr spc="-55" dirty="0"/>
              <a:t>i</a:t>
            </a:r>
            <a:r>
              <a:rPr spc="-229" dirty="0"/>
              <a:t>s</a:t>
            </a:r>
            <a:r>
              <a:rPr spc="-110" dirty="0"/>
              <a:t>i</a:t>
            </a:r>
            <a:r>
              <a:rPr spc="-130" dirty="0"/>
              <a:t>nd</a:t>
            </a:r>
            <a:r>
              <a:rPr spc="-125" dirty="0"/>
              <a:t>e</a:t>
            </a:r>
            <a:r>
              <a:rPr spc="-150" dirty="0"/>
              <a:t> </a:t>
            </a:r>
            <a:r>
              <a:rPr b="1" spc="-260" dirty="0">
                <a:latin typeface="Arial"/>
                <a:cs typeface="Arial"/>
              </a:rPr>
              <a:t>Anao</a:t>
            </a:r>
            <a:r>
              <a:rPr b="1" spc="-280" dirty="0">
                <a:latin typeface="Arial"/>
                <a:cs typeface="Arial"/>
              </a:rPr>
              <a:t>k</a:t>
            </a:r>
            <a:r>
              <a:rPr b="1" spc="-160" dirty="0">
                <a:latin typeface="Arial"/>
                <a:cs typeface="Arial"/>
              </a:rPr>
              <a:t>ulu,</a:t>
            </a:r>
            <a:r>
              <a:rPr b="1" spc="-215" dirty="0">
                <a:latin typeface="Arial"/>
                <a:cs typeface="Arial"/>
              </a:rPr>
              <a:t> </a:t>
            </a:r>
            <a:r>
              <a:rPr b="1" spc="-95" dirty="0">
                <a:latin typeface="Arial"/>
                <a:cs typeface="Arial"/>
              </a:rPr>
              <a:t>İl</a:t>
            </a:r>
            <a:r>
              <a:rPr b="1" spc="-290" dirty="0">
                <a:latin typeface="Arial"/>
                <a:cs typeface="Arial"/>
              </a:rPr>
              <a:t>k</a:t>
            </a:r>
            <a:r>
              <a:rPr b="1" spc="-250" dirty="0">
                <a:latin typeface="Arial"/>
                <a:cs typeface="Arial"/>
              </a:rPr>
              <a:t>o</a:t>
            </a:r>
            <a:r>
              <a:rPr b="1" spc="-260" dirty="0">
                <a:latin typeface="Arial"/>
                <a:cs typeface="Arial"/>
              </a:rPr>
              <a:t>k</a:t>
            </a:r>
            <a:r>
              <a:rPr b="1" spc="-135" dirty="0">
                <a:latin typeface="Arial"/>
                <a:cs typeface="Arial"/>
              </a:rPr>
              <a:t>ul,</a:t>
            </a:r>
            <a:r>
              <a:rPr b="1" dirty="0">
                <a:latin typeface="Arial"/>
                <a:cs typeface="Arial"/>
              </a:rPr>
              <a:t>	</a:t>
            </a:r>
            <a:r>
              <a:rPr b="1" spc="-320" dirty="0">
                <a:latin typeface="Arial"/>
                <a:cs typeface="Arial"/>
              </a:rPr>
              <a:t>O</a:t>
            </a:r>
            <a:r>
              <a:rPr b="1" spc="-40" dirty="0">
                <a:latin typeface="Arial"/>
                <a:cs typeface="Arial"/>
              </a:rPr>
              <a:t>r</a:t>
            </a:r>
            <a:r>
              <a:rPr b="1" spc="-65" dirty="0">
                <a:latin typeface="Arial"/>
                <a:cs typeface="Arial"/>
              </a:rPr>
              <a:t>t</a:t>
            </a:r>
            <a:r>
              <a:rPr b="1" spc="-229" dirty="0">
                <a:latin typeface="Arial"/>
                <a:cs typeface="Arial"/>
              </a:rPr>
              <a:t>ao</a:t>
            </a:r>
            <a:r>
              <a:rPr b="1" spc="-254" dirty="0">
                <a:latin typeface="Arial"/>
                <a:cs typeface="Arial"/>
              </a:rPr>
              <a:t>k</a:t>
            </a:r>
            <a:r>
              <a:rPr b="1" spc="-140" dirty="0">
                <a:latin typeface="Arial"/>
                <a:cs typeface="Arial"/>
              </a:rPr>
              <a:t>ul  </a:t>
            </a:r>
            <a:r>
              <a:rPr b="1" spc="-235" dirty="0">
                <a:latin typeface="Arial"/>
                <a:cs typeface="Arial"/>
              </a:rPr>
              <a:t>ve </a:t>
            </a:r>
            <a:r>
              <a:rPr b="1" spc="-330" dirty="0">
                <a:latin typeface="Arial"/>
                <a:cs typeface="Arial"/>
              </a:rPr>
              <a:t>Lisesi </a:t>
            </a:r>
            <a:r>
              <a:rPr spc="-110" dirty="0"/>
              <a:t>bulunan </a:t>
            </a:r>
            <a:r>
              <a:rPr spc="-60" dirty="0"/>
              <a:t>eğitim </a:t>
            </a:r>
            <a:r>
              <a:rPr spc="-90" dirty="0"/>
              <a:t>kurumları </a:t>
            </a:r>
            <a:r>
              <a:rPr spc="-130" dirty="0"/>
              <a:t>başvurularını  </a:t>
            </a:r>
            <a:r>
              <a:rPr spc="-100" dirty="0"/>
              <a:t>bu </a:t>
            </a:r>
            <a:r>
              <a:rPr spc="-65" dirty="0"/>
              <a:t>bölümler </a:t>
            </a:r>
            <a:r>
              <a:rPr spc="-75" dirty="0"/>
              <a:t>için</a:t>
            </a:r>
            <a:r>
              <a:rPr u="heavy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ayrı ayrı</a:t>
            </a:r>
            <a:r>
              <a:rPr b="1" spc="-434" dirty="0">
                <a:latin typeface="Arial"/>
                <a:cs typeface="Arial"/>
              </a:rPr>
              <a:t> </a:t>
            </a:r>
            <a:r>
              <a:rPr spc="-195" dirty="0"/>
              <a:t>yapar.</a:t>
            </a:r>
          </a:p>
          <a:p>
            <a:pPr marL="669925" marR="125730" indent="-342900">
              <a:lnSpc>
                <a:spcPts val="3460"/>
              </a:lnSpc>
              <a:spcBef>
                <a:spcPts val="760"/>
              </a:spcBef>
              <a:buAutoNum type="arabicParenR" startAt="11"/>
              <a:tabLst>
                <a:tab pos="954405" algn="l"/>
              </a:tabLst>
            </a:pPr>
            <a:r>
              <a:rPr spc="-130" dirty="0"/>
              <a:t>Bunların </a:t>
            </a:r>
            <a:r>
              <a:rPr spc="-100" dirty="0"/>
              <a:t>değerlendirilmesi </a:t>
            </a:r>
            <a:r>
              <a:rPr spc="-165" dirty="0"/>
              <a:t>sonucu </a:t>
            </a:r>
            <a:r>
              <a:rPr spc="-280" dirty="0"/>
              <a:t>Beyaz </a:t>
            </a:r>
            <a:r>
              <a:rPr spc="-210" dirty="0"/>
              <a:t>Bayrak  </a:t>
            </a:r>
            <a:r>
              <a:rPr spc="-185" dirty="0"/>
              <a:t>alması </a:t>
            </a:r>
            <a:r>
              <a:rPr spc="-155" dirty="0"/>
              <a:t>uygun </a:t>
            </a:r>
            <a:r>
              <a:rPr spc="-125" dirty="0"/>
              <a:t>görülürse </a:t>
            </a:r>
            <a:r>
              <a:rPr b="1" spc="-165" dirty="0">
                <a:solidFill>
                  <a:srgbClr val="FF0000"/>
                </a:solidFill>
                <a:latin typeface="Arial"/>
                <a:cs typeface="Arial"/>
              </a:rPr>
              <a:t>(Her </a:t>
            </a:r>
            <a:r>
              <a:rPr b="1" spc="-210" dirty="0">
                <a:solidFill>
                  <a:srgbClr val="FF0000"/>
                </a:solidFill>
                <a:latin typeface="Arial"/>
                <a:cs typeface="Arial"/>
              </a:rPr>
              <a:t>bölüm </a:t>
            </a:r>
            <a:r>
              <a:rPr b="1" spc="-220" dirty="0">
                <a:solidFill>
                  <a:srgbClr val="FF0000"/>
                </a:solidFill>
                <a:latin typeface="Arial"/>
                <a:cs typeface="Arial"/>
              </a:rPr>
              <a:t>için</a:t>
            </a:r>
            <a:r>
              <a:rPr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85" dirty="0">
                <a:solidFill>
                  <a:srgbClr val="FF0000"/>
                </a:solidFill>
                <a:latin typeface="Arial"/>
                <a:cs typeface="Arial"/>
              </a:rPr>
              <a:t>ayrı</a:t>
            </a:r>
          </a:p>
          <a:p>
            <a:pPr marL="669925">
              <a:lnSpc>
                <a:spcPts val="3400"/>
              </a:lnSpc>
            </a:pPr>
            <a:r>
              <a:rPr b="1" spc="-210" dirty="0">
                <a:solidFill>
                  <a:srgbClr val="FF0000"/>
                </a:solidFill>
                <a:latin typeface="Arial"/>
                <a:cs typeface="Arial"/>
              </a:rPr>
              <a:t>puanlama</a:t>
            </a:r>
            <a:r>
              <a:rPr b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60" dirty="0">
                <a:solidFill>
                  <a:srgbClr val="FF0000"/>
                </a:solidFill>
                <a:latin typeface="Arial"/>
                <a:cs typeface="Arial"/>
              </a:rPr>
              <a:t>yapılır);</a:t>
            </a:r>
          </a:p>
          <a:p>
            <a:pPr marL="669290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669925" algn="l"/>
                <a:tab pos="670560" algn="l"/>
              </a:tabLst>
            </a:pPr>
            <a:r>
              <a:rPr u="heavy" spc="-8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 </a:t>
            </a:r>
            <a:r>
              <a:rPr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adet </a:t>
            </a:r>
            <a:r>
              <a:rPr b="1" u="heavy" spc="-2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beyaz </a:t>
            </a:r>
            <a:r>
              <a:rPr b="1" u="heavy" spc="-2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bayrak </a:t>
            </a:r>
            <a:r>
              <a:rPr b="1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 </a:t>
            </a:r>
            <a:r>
              <a:rPr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pirinç</a:t>
            </a:r>
            <a:r>
              <a:rPr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levha</a:t>
            </a:r>
          </a:p>
          <a:p>
            <a:pPr marL="669290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669925" algn="l"/>
                <a:tab pos="670560" algn="l"/>
              </a:tabLst>
            </a:pPr>
            <a:r>
              <a:rPr u="heavy" spc="-8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Diğer </a:t>
            </a:r>
            <a:r>
              <a:rPr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bölümler </a:t>
            </a:r>
            <a:r>
              <a:rPr b="1" u="heavy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için </a:t>
            </a:r>
            <a:r>
              <a:rPr b="1" u="heavy" spc="-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ise </a:t>
            </a:r>
            <a:r>
              <a:rPr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ayrı ayrı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sertifika</a:t>
            </a:r>
          </a:p>
          <a:p>
            <a:pPr marL="695325">
              <a:lnSpc>
                <a:spcPct val="100000"/>
              </a:lnSpc>
              <a:spcBef>
                <a:spcPts val="385"/>
              </a:spcBef>
            </a:pPr>
            <a:r>
              <a:rPr spc="-140" dirty="0"/>
              <a:t>düzenlenir.</a:t>
            </a:r>
          </a:p>
        </p:txBody>
      </p:sp>
      <p:sp>
        <p:nvSpPr>
          <p:cNvPr id="4" name="object 4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19</a:t>
            </a:fld>
            <a:endParaRPr spc="-6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0404" y="232409"/>
            <a:ext cx="270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2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Beyaz </a:t>
            </a:r>
            <a:r>
              <a:rPr u="heavy" spc="-2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Bayrak</a:t>
            </a:r>
            <a:r>
              <a:rPr u="heavy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u="heavy" spc="-1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Projesi</a:t>
            </a:r>
            <a:r>
              <a:rPr u="heavy" spc="-1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1" y="846835"/>
            <a:ext cx="8940800" cy="584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800" i="1" spc="-240" dirty="0">
                <a:solidFill>
                  <a:srgbClr val="0000FF"/>
                </a:solidFill>
                <a:latin typeface="Trebuchet MS"/>
                <a:cs typeface="Trebuchet MS"/>
              </a:rPr>
              <a:t>T.C.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Milli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Bakanlığına </a:t>
            </a:r>
            <a:r>
              <a:rPr sz="1800" i="1" spc="-85" dirty="0">
                <a:solidFill>
                  <a:srgbClr val="0000FF"/>
                </a:solidFill>
                <a:latin typeface="Trebuchet MS"/>
                <a:cs typeface="Trebuchet MS"/>
              </a:rPr>
              <a:t>bağlı kamu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140" dirty="0">
                <a:solidFill>
                  <a:srgbClr val="0000FF"/>
                </a:solidFill>
                <a:latin typeface="Trebuchet MS"/>
                <a:cs typeface="Trebuchet MS"/>
              </a:rPr>
              <a:t>özel;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okul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öncesi, </a:t>
            </a:r>
            <a:r>
              <a:rPr sz="1800" i="1" spc="-140" dirty="0">
                <a:solidFill>
                  <a:srgbClr val="0000FF"/>
                </a:solidFill>
                <a:latin typeface="Trebuchet MS"/>
                <a:cs typeface="Trebuchet MS"/>
              </a:rPr>
              <a:t>ilkokul,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ortaokul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125" dirty="0">
                <a:solidFill>
                  <a:srgbClr val="0000FF"/>
                </a:solidFill>
                <a:latin typeface="Trebuchet MS"/>
                <a:cs typeface="Trebuchet MS"/>
              </a:rPr>
              <a:t>liseler</a:t>
            </a:r>
            <a:r>
              <a:rPr sz="1800" i="1" spc="-26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800" i="1" spc="-140" dirty="0">
                <a:solidFill>
                  <a:srgbClr val="0000FF"/>
                </a:solidFill>
                <a:latin typeface="Trebuchet MS"/>
                <a:cs typeface="Trebuchet MS"/>
              </a:rPr>
              <a:t>ile</a:t>
            </a:r>
            <a:endParaRPr sz="1800">
              <a:latin typeface="Trebuchet MS"/>
              <a:cs typeface="Trebuchet MS"/>
            </a:endParaRPr>
          </a:p>
          <a:p>
            <a:pPr marL="184785" marR="104775">
              <a:lnSpc>
                <a:spcPct val="100000"/>
              </a:lnSpc>
            </a:pPr>
            <a:r>
              <a:rPr sz="1800" i="1" spc="-70" dirty="0">
                <a:solidFill>
                  <a:srgbClr val="0000FF"/>
                </a:solidFill>
                <a:latin typeface="Trebuchet MS"/>
                <a:cs typeface="Trebuchet MS"/>
              </a:rPr>
              <a:t>Mesleki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Merkezi, </a:t>
            </a:r>
            <a:r>
              <a:rPr sz="1800" i="1" spc="-90" dirty="0">
                <a:solidFill>
                  <a:srgbClr val="0000FF"/>
                </a:solidFill>
                <a:latin typeface="Trebuchet MS"/>
                <a:cs typeface="Trebuchet MS"/>
              </a:rPr>
              <a:t>Halk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Merkezi,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 </a:t>
            </a:r>
            <a:r>
              <a:rPr sz="1800" i="1" spc="-60" dirty="0">
                <a:solidFill>
                  <a:srgbClr val="0000FF"/>
                </a:solidFill>
                <a:latin typeface="Trebuchet MS"/>
                <a:cs typeface="Trebuchet MS"/>
              </a:rPr>
              <a:t>Uygulama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40" dirty="0">
                <a:solidFill>
                  <a:srgbClr val="0000FF"/>
                </a:solidFill>
                <a:latin typeface="Trebuchet MS"/>
                <a:cs typeface="Trebuchet MS"/>
              </a:rPr>
              <a:t>İş </a:t>
            </a:r>
            <a:r>
              <a:rPr sz="1800" i="1" spc="-75" dirty="0">
                <a:solidFill>
                  <a:srgbClr val="0000FF"/>
                </a:solidFill>
                <a:latin typeface="Trebuchet MS"/>
                <a:cs typeface="Trebuchet MS"/>
              </a:rPr>
              <a:t>Sağlığı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Merkezleri  </a:t>
            </a:r>
            <a:r>
              <a:rPr sz="1800" i="1" spc="-90" dirty="0">
                <a:solidFill>
                  <a:srgbClr val="0000FF"/>
                </a:solidFill>
                <a:latin typeface="Trebuchet MS"/>
                <a:cs typeface="Trebuchet MS"/>
              </a:rPr>
              <a:t>gibi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kurumlarının </a:t>
            </a:r>
            <a:r>
              <a:rPr sz="1800" i="1" spc="-135" dirty="0">
                <a:solidFill>
                  <a:srgbClr val="0000FF"/>
                </a:solidFill>
                <a:latin typeface="Trebuchet MS"/>
                <a:cs typeface="Trebuchet MS"/>
              </a:rPr>
              <a:t>temizlik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125" dirty="0">
                <a:solidFill>
                  <a:srgbClr val="0000FF"/>
                </a:solidFill>
                <a:latin typeface="Trebuchet MS"/>
                <a:cs typeface="Trebuchet MS"/>
              </a:rPr>
              <a:t>hijyen </a:t>
            </a:r>
            <a:r>
              <a:rPr sz="1800" i="1" spc="-70" dirty="0">
                <a:solidFill>
                  <a:srgbClr val="0000FF"/>
                </a:solidFill>
                <a:latin typeface="Trebuchet MS"/>
                <a:cs typeface="Trebuchet MS"/>
              </a:rPr>
              <a:t>konusunda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teşvik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edilmesi,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toplum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sağlığının  </a:t>
            </a:r>
            <a:r>
              <a:rPr sz="1800" i="1" spc="-85" dirty="0">
                <a:solidFill>
                  <a:srgbClr val="0000FF"/>
                </a:solidFill>
                <a:latin typeface="Trebuchet MS"/>
                <a:cs typeface="Trebuchet MS"/>
              </a:rPr>
              <a:t>korunması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geliştirilmesi, </a:t>
            </a:r>
            <a:r>
              <a:rPr sz="1800" i="1" spc="-50" dirty="0">
                <a:solidFill>
                  <a:srgbClr val="0000FF"/>
                </a:solidFill>
                <a:latin typeface="Trebuchet MS"/>
                <a:cs typeface="Trebuchet MS"/>
              </a:rPr>
              <a:t>yaşam </a:t>
            </a:r>
            <a:r>
              <a:rPr sz="1800" i="1" spc="-114" dirty="0">
                <a:solidFill>
                  <a:srgbClr val="0000FF"/>
                </a:solidFill>
                <a:latin typeface="Trebuchet MS"/>
                <a:cs typeface="Trebuchet MS"/>
              </a:rPr>
              <a:t>kalitesinin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yükseltilmesi, </a:t>
            </a:r>
            <a:r>
              <a:rPr sz="1800" i="1" spc="-135" dirty="0">
                <a:solidFill>
                  <a:srgbClr val="0000FF"/>
                </a:solidFill>
                <a:latin typeface="Trebuchet MS"/>
                <a:cs typeface="Trebuchet MS"/>
              </a:rPr>
              <a:t>yeterli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 </a:t>
            </a:r>
            <a:r>
              <a:rPr sz="1800" i="1" spc="-90" dirty="0">
                <a:solidFill>
                  <a:srgbClr val="0000FF"/>
                </a:solidFill>
                <a:latin typeface="Trebuchet MS"/>
                <a:cs typeface="Trebuchet MS"/>
              </a:rPr>
              <a:t>almış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sağlıklı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nesiller  yetiştirilmesi</a:t>
            </a:r>
            <a:r>
              <a:rPr sz="1800" i="1" spc="-114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amaçlamaktadır.</a:t>
            </a:r>
            <a:endParaRPr sz="1800">
              <a:latin typeface="Trebuchet MS"/>
              <a:cs typeface="Trebuchet MS"/>
            </a:endParaRPr>
          </a:p>
          <a:p>
            <a:pPr marL="184785" marR="189230" indent="-17208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i="1" spc="-55" dirty="0">
                <a:solidFill>
                  <a:srgbClr val="0000FF"/>
                </a:solidFill>
                <a:latin typeface="Trebuchet MS"/>
                <a:cs typeface="Trebuchet MS"/>
              </a:rPr>
              <a:t>Bu </a:t>
            </a:r>
            <a:r>
              <a:rPr sz="1800" b="1" i="1" spc="-130" dirty="0">
                <a:solidFill>
                  <a:srgbClr val="0000FF"/>
                </a:solidFill>
                <a:latin typeface="Trebuchet MS"/>
                <a:cs typeface="Trebuchet MS"/>
              </a:rPr>
              <a:t>projenin; </a:t>
            </a:r>
            <a:r>
              <a:rPr sz="1800" i="1" spc="-85" dirty="0">
                <a:solidFill>
                  <a:srgbClr val="0000FF"/>
                </a:solidFill>
                <a:latin typeface="Trebuchet MS"/>
                <a:cs typeface="Trebuchet MS"/>
              </a:rPr>
              <a:t>başlangıcından, </a:t>
            </a:r>
            <a:r>
              <a:rPr sz="1800" i="1" spc="-55" dirty="0">
                <a:solidFill>
                  <a:srgbClr val="0000FF"/>
                </a:solidFill>
                <a:latin typeface="Trebuchet MS"/>
                <a:cs typeface="Trebuchet MS"/>
              </a:rPr>
              <a:t>sonuna </a:t>
            </a:r>
            <a:r>
              <a:rPr sz="1800" i="1" spc="-85" dirty="0">
                <a:solidFill>
                  <a:srgbClr val="0000FF"/>
                </a:solidFill>
                <a:latin typeface="Trebuchet MS"/>
                <a:cs typeface="Trebuchet MS"/>
              </a:rPr>
              <a:t>kadar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her </a:t>
            </a:r>
            <a:r>
              <a:rPr sz="1800" i="1" spc="-55" dirty="0">
                <a:solidFill>
                  <a:srgbClr val="0000FF"/>
                </a:solidFill>
                <a:latin typeface="Trebuchet MS"/>
                <a:cs typeface="Trebuchet MS"/>
              </a:rPr>
              <a:t>aşamasında </a:t>
            </a:r>
            <a:r>
              <a:rPr sz="1800" i="1" spc="-130" dirty="0">
                <a:solidFill>
                  <a:srgbClr val="0000FF"/>
                </a:solidFill>
                <a:latin typeface="Trebuchet MS"/>
                <a:cs typeface="Trebuchet MS"/>
              </a:rPr>
              <a:t>sizlerle </a:t>
            </a:r>
            <a:r>
              <a:rPr sz="1800" i="1" spc="-140" dirty="0">
                <a:solidFill>
                  <a:srgbClr val="0000FF"/>
                </a:solidFill>
                <a:latin typeface="Trebuchet MS"/>
                <a:cs typeface="Trebuchet MS"/>
              </a:rPr>
              <a:t>birlikte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olacağız, </a:t>
            </a:r>
            <a:r>
              <a:rPr sz="1800" i="1" spc="-85" dirty="0">
                <a:solidFill>
                  <a:srgbClr val="0000FF"/>
                </a:solidFill>
                <a:latin typeface="Trebuchet MS"/>
                <a:cs typeface="Trebuchet MS"/>
              </a:rPr>
              <a:t>yardıma 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ihtiyaç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duyduğunuzda </a:t>
            </a:r>
            <a:r>
              <a:rPr sz="1800" i="1" spc="-130" dirty="0">
                <a:solidFill>
                  <a:srgbClr val="0000FF"/>
                </a:solidFill>
                <a:latin typeface="Trebuchet MS"/>
                <a:cs typeface="Trebuchet MS"/>
              </a:rPr>
              <a:t>ilgili </a:t>
            </a:r>
            <a:r>
              <a:rPr sz="1800" i="1" spc="-125" dirty="0">
                <a:solidFill>
                  <a:srgbClr val="0000FF"/>
                </a:solidFill>
                <a:latin typeface="Trebuchet MS"/>
                <a:cs typeface="Trebuchet MS"/>
              </a:rPr>
              <a:t>birimimiz sizlere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yardımcı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olacak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130" dirty="0">
                <a:solidFill>
                  <a:srgbClr val="0000FF"/>
                </a:solidFill>
                <a:latin typeface="Trebuchet MS"/>
                <a:cs typeface="Trebuchet MS"/>
              </a:rPr>
              <a:t>sizleri</a:t>
            </a:r>
            <a:r>
              <a:rPr sz="1800" i="1" spc="-24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800" i="1" spc="-125" dirty="0">
                <a:solidFill>
                  <a:srgbClr val="0000FF"/>
                </a:solidFill>
                <a:latin typeface="Trebuchet MS"/>
                <a:cs typeface="Trebuchet MS"/>
              </a:rPr>
              <a:t>yönlendirecektir.</a:t>
            </a:r>
            <a:endParaRPr sz="1800">
              <a:latin typeface="Trebuchet MS"/>
              <a:cs typeface="Trebuchet MS"/>
            </a:endParaRPr>
          </a:p>
          <a:p>
            <a:pPr marL="184785" marR="210820" indent="-17208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i="1" spc="-114" dirty="0">
                <a:solidFill>
                  <a:srgbClr val="0000FF"/>
                </a:solidFill>
                <a:latin typeface="Trebuchet MS"/>
                <a:cs typeface="Trebuchet MS"/>
              </a:rPr>
              <a:t>Unutmayınız </a:t>
            </a:r>
            <a:r>
              <a:rPr sz="1800" b="1" i="1" spc="-140" dirty="0">
                <a:solidFill>
                  <a:srgbClr val="0000FF"/>
                </a:solidFill>
                <a:latin typeface="Trebuchet MS"/>
                <a:cs typeface="Trebuchet MS"/>
              </a:rPr>
              <a:t>ki;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bu </a:t>
            </a:r>
            <a:r>
              <a:rPr sz="1800" i="1" spc="-114" dirty="0">
                <a:solidFill>
                  <a:srgbClr val="0000FF"/>
                </a:solidFill>
                <a:latin typeface="Trebuchet MS"/>
                <a:cs typeface="Trebuchet MS"/>
              </a:rPr>
              <a:t>projenin </a:t>
            </a:r>
            <a:r>
              <a:rPr sz="1800" i="1" spc="-130" dirty="0">
                <a:solidFill>
                  <a:srgbClr val="0000FF"/>
                </a:solidFill>
                <a:latin typeface="Trebuchet MS"/>
                <a:cs typeface="Trebuchet MS"/>
              </a:rPr>
              <a:t>temel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hedefi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eğitim </a:t>
            </a:r>
            <a:r>
              <a:rPr sz="1800" i="1" spc="-60" dirty="0">
                <a:solidFill>
                  <a:srgbClr val="0000FF"/>
                </a:solidFill>
                <a:latin typeface="Trebuchet MS"/>
                <a:cs typeface="Trebuchet MS"/>
              </a:rPr>
              <a:t>çağına </a:t>
            </a:r>
            <a:r>
              <a:rPr sz="1800" i="1" spc="-90" dirty="0">
                <a:solidFill>
                  <a:srgbClr val="0000FF"/>
                </a:solidFill>
                <a:latin typeface="Trebuchet MS"/>
                <a:cs typeface="Trebuchet MS"/>
              </a:rPr>
              <a:t>gelmiş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kurumlarımızda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 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görmekte </a:t>
            </a:r>
            <a:r>
              <a:rPr sz="1800" i="1" spc="-75" dirty="0">
                <a:solidFill>
                  <a:srgbClr val="0000FF"/>
                </a:solidFill>
                <a:latin typeface="Trebuchet MS"/>
                <a:cs typeface="Trebuchet MS"/>
              </a:rPr>
              <a:t>olan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ülkemizin </a:t>
            </a:r>
            <a:r>
              <a:rPr sz="1800" i="1" spc="-90" dirty="0">
                <a:solidFill>
                  <a:srgbClr val="0000FF"/>
                </a:solidFill>
                <a:latin typeface="Trebuchet MS"/>
                <a:cs typeface="Trebuchet MS"/>
              </a:rPr>
              <a:t>geleceği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çocuklarımızın </a:t>
            </a:r>
            <a:r>
              <a:rPr sz="1800" i="1" spc="-55" dirty="0">
                <a:solidFill>
                  <a:srgbClr val="0000FF"/>
                </a:solidFill>
                <a:latin typeface="Trebuchet MS"/>
                <a:cs typeface="Trebuchet MS"/>
              </a:rPr>
              <a:t>daha </a:t>
            </a:r>
            <a:r>
              <a:rPr sz="1800" i="1" spc="-130" dirty="0">
                <a:solidFill>
                  <a:srgbClr val="0000FF"/>
                </a:solidFill>
                <a:latin typeface="Trebuchet MS"/>
                <a:cs typeface="Trebuchet MS"/>
              </a:rPr>
              <a:t>temiz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sağlıklı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ortamlarda  büyümesini ve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 </a:t>
            </a:r>
            <a:r>
              <a:rPr sz="1800" i="1" spc="-85" dirty="0">
                <a:solidFill>
                  <a:srgbClr val="0000FF"/>
                </a:solidFill>
                <a:latin typeface="Trebuchet MS"/>
                <a:cs typeface="Trebuchet MS"/>
              </a:rPr>
              <a:t>almasını</a:t>
            </a:r>
            <a:r>
              <a:rPr sz="1800" i="1" spc="-2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sağlamaktır.</a:t>
            </a:r>
            <a:endParaRPr sz="1800">
              <a:latin typeface="Trebuchet MS"/>
              <a:cs typeface="Trebuchet MS"/>
            </a:endParaRPr>
          </a:p>
          <a:p>
            <a:pPr marL="184785" marR="177165" indent="-172085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185420" algn="l"/>
              </a:tabLst>
            </a:pPr>
            <a:r>
              <a:rPr sz="1800" i="1" spc="-160" dirty="0">
                <a:solidFill>
                  <a:srgbClr val="0000FF"/>
                </a:solidFill>
                <a:latin typeface="Trebuchet MS"/>
                <a:cs typeface="Trebuchet MS"/>
              </a:rPr>
              <a:t>Temiz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125" dirty="0">
                <a:solidFill>
                  <a:srgbClr val="0000FF"/>
                </a:solidFill>
                <a:latin typeface="Trebuchet MS"/>
                <a:cs typeface="Trebuchet MS"/>
              </a:rPr>
              <a:t>hijyenik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ortamların </a:t>
            </a:r>
            <a:r>
              <a:rPr sz="1800" i="1" spc="-60" dirty="0">
                <a:solidFill>
                  <a:srgbClr val="0000FF"/>
                </a:solidFill>
                <a:latin typeface="Trebuchet MS"/>
                <a:cs typeface="Trebuchet MS"/>
              </a:rPr>
              <a:t>sağlanması </a:t>
            </a:r>
            <a:r>
              <a:rPr sz="1800" i="1" spc="-85" dirty="0">
                <a:solidFill>
                  <a:srgbClr val="0000FF"/>
                </a:solidFill>
                <a:latin typeface="Trebuchet MS"/>
                <a:cs typeface="Trebuchet MS"/>
              </a:rPr>
              <a:t>kadar </a:t>
            </a:r>
            <a:r>
              <a:rPr sz="1800" i="1" spc="-90" dirty="0">
                <a:solidFill>
                  <a:srgbClr val="0000FF"/>
                </a:solidFill>
                <a:latin typeface="Trebuchet MS"/>
                <a:cs typeface="Trebuchet MS"/>
              </a:rPr>
              <a:t>devamını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sürdürmekte </a:t>
            </a:r>
            <a:r>
              <a:rPr sz="1800" i="1" spc="-135" dirty="0">
                <a:solidFill>
                  <a:srgbClr val="0000FF"/>
                </a:solidFill>
                <a:latin typeface="Trebuchet MS"/>
                <a:cs typeface="Trebuchet MS"/>
              </a:rPr>
              <a:t>önemlidir. </a:t>
            </a:r>
            <a:r>
              <a:rPr sz="1800" i="1" spc="-60" dirty="0">
                <a:solidFill>
                  <a:srgbClr val="0000FF"/>
                </a:solidFill>
                <a:latin typeface="Trebuchet MS"/>
                <a:cs typeface="Trebuchet MS"/>
              </a:rPr>
              <a:t>Bu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ortamları 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kullananlarında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bu </a:t>
            </a:r>
            <a:r>
              <a:rPr sz="1800" i="1" spc="-130" dirty="0">
                <a:solidFill>
                  <a:srgbClr val="0000FF"/>
                </a:solidFill>
                <a:latin typeface="Trebuchet MS"/>
                <a:cs typeface="Trebuchet MS"/>
              </a:rPr>
              <a:t>kriterlerin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korunmasında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90" dirty="0">
                <a:solidFill>
                  <a:srgbClr val="0000FF"/>
                </a:solidFill>
                <a:latin typeface="Trebuchet MS"/>
                <a:cs typeface="Trebuchet MS"/>
              </a:rPr>
              <a:t>devamının </a:t>
            </a:r>
            <a:r>
              <a:rPr sz="1800" i="1" spc="-60" dirty="0">
                <a:solidFill>
                  <a:srgbClr val="0000FF"/>
                </a:solidFill>
                <a:latin typeface="Trebuchet MS"/>
                <a:cs typeface="Trebuchet MS"/>
              </a:rPr>
              <a:t>sağlanmasında </a:t>
            </a:r>
            <a:r>
              <a:rPr sz="1800" i="1" spc="-85" dirty="0">
                <a:solidFill>
                  <a:srgbClr val="0000FF"/>
                </a:solidFill>
                <a:latin typeface="Trebuchet MS"/>
                <a:cs typeface="Trebuchet MS"/>
              </a:rPr>
              <a:t>büyük </a:t>
            </a:r>
            <a:r>
              <a:rPr sz="1800" i="1" spc="-75" dirty="0">
                <a:solidFill>
                  <a:srgbClr val="0000FF"/>
                </a:solidFill>
                <a:latin typeface="Trebuchet MS"/>
                <a:cs typeface="Trebuchet MS"/>
              </a:rPr>
              <a:t>önem 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taşımaktadır. </a:t>
            </a:r>
            <a:r>
              <a:rPr sz="1800" i="1" spc="-60" dirty="0">
                <a:solidFill>
                  <a:srgbClr val="0000FF"/>
                </a:solidFill>
                <a:latin typeface="Trebuchet MS"/>
                <a:cs typeface="Trebuchet MS"/>
              </a:rPr>
              <a:t>Bu </a:t>
            </a:r>
            <a:r>
              <a:rPr sz="1800" i="1" spc="-70" dirty="0">
                <a:solidFill>
                  <a:srgbClr val="0000FF"/>
                </a:solidFill>
                <a:latin typeface="Trebuchet MS"/>
                <a:cs typeface="Trebuchet MS"/>
              </a:rPr>
              <a:t>amaçla </a:t>
            </a:r>
            <a:r>
              <a:rPr sz="1800" i="1" spc="-114" dirty="0">
                <a:solidFill>
                  <a:srgbClr val="0000FF"/>
                </a:solidFill>
                <a:latin typeface="Trebuchet MS"/>
                <a:cs typeface="Trebuchet MS"/>
              </a:rPr>
              <a:t>projenin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kazanımlarından </a:t>
            </a:r>
            <a:r>
              <a:rPr sz="1800" i="1" spc="-114" dirty="0">
                <a:solidFill>
                  <a:srgbClr val="0000FF"/>
                </a:solidFill>
                <a:latin typeface="Trebuchet MS"/>
                <a:cs typeface="Trebuchet MS"/>
              </a:rPr>
              <a:t>biriside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farkındalık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yaratmaktır.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Projede 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başarılı </a:t>
            </a:r>
            <a:r>
              <a:rPr sz="1800" i="1" spc="-85" dirty="0">
                <a:solidFill>
                  <a:srgbClr val="0000FF"/>
                </a:solidFill>
                <a:latin typeface="Trebuchet MS"/>
                <a:cs typeface="Trebuchet MS"/>
              </a:rPr>
              <a:t>olmak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90" dirty="0">
                <a:solidFill>
                  <a:srgbClr val="0000FF"/>
                </a:solidFill>
                <a:latin typeface="Trebuchet MS"/>
                <a:cs typeface="Trebuchet MS"/>
              </a:rPr>
              <a:t>devamını </a:t>
            </a:r>
            <a:r>
              <a:rPr sz="1800" i="1" spc="-55" dirty="0">
                <a:solidFill>
                  <a:srgbClr val="0000FF"/>
                </a:solidFill>
                <a:latin typeface="Trebuchet MS"/>
                <a:cs typeface="Trebuchet MS"/>
              </a:rPr>
              <a:t>sağlamak </a:t>
            </a:r>
            <a:r>
              <a:rPr sz="1800" i="1" spc="-114" dirty="0">
                <a:solidFill>
                  <a:srgbClr val="0000FF"/>
                </a:solidFill>
                <a:latin typeface="Trebuchet MS"/>
                <a:cs typeface="Trebuchet MS"/>
              </a:rPr>
              <a:t>öğrencilerimizle </a:t>
            </a:r>
            <a:r>
              <a:rPr sz="1800" i="1" spc="-140" dirty="0">
                <a:solidFill>
                  <a:srgbClr val="0000FF"/>
                </a:solidFill>
                <a:latin typeface="Trebuchet MS"/>
                <a:cs typeface="Trebuchet MS"/>
              </a:rPr>
              <a:t>birlikte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onlara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eğitim</a:t>
            </a:r>
            <a:r>
              <a:rPr sz="1800" i="1" spc="-29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veren</a:t>
            </a:r>
            <a:endParaRPr sz="1800">
              <a:latin typeface="Trebuchet MS"/>
              <a:cs typeface="Trebuchet MS"/>
            </a:endParaRPr>
          </a:p>
          <a:p>
            <a:pPr marL="184785" marR="1101725">
              <a:lnSpc>
                <a:spcPct val="100000"/>
              </a:lnSpc>
            </a:pPr>
            <a:r>
              <a:rPr sz="1800" i="1" spc="-125" dirty="0">
                <a:solidFill>
                  <a:srgbClr val="0000FF"/>
                </a:solidFill>
                <a:latin typeface="Trebuchet MS"/>
                <a:cs typeface="Trebuchet MS"/>
              </a:rPr>
              <a:t>eğitimcilerimizin, </a:t>
            </a:r>
            <a:r>
              <a:rPr sz="1800" i="1" spc="-90" dirty="0">
                <a:solidFill>
                  <a:srgbClr val="0000FF"/>
                </a:solidFill>
                <a:latin typeface="Trebuchet MS"/>
                <a:cs typeface="Trebuchet MS"/>
              </a:rPr>
              <a:t>kurumda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çalışan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tüm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personelimizin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125" dirty="0">
                <a:solidFill>
                  <a:srgbClr val="0000FF"/>
                </a:solidFill>
                <a:latin typeface="Trebuchet MS"/>
                <a:cs typeface="Trebuchet MS"/>
              </a:rPr>
              <a:t>velilerimizin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katılımlarının  </a:t>
            </a:r>
            <a:r>
              <a:rPr sz="1800" i="1" spc="-60" dirty="0">
                <a:solidFill>
                  <a:srgbClr val="0000FF"/>
                </a:solidFill>
                <a:latin typeface="Trebuchet MS"/>
                <a:cs typeface="Trebuchet MS"/>
              </a:rPr>
              <a:t>sağlanması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ve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projeye </a:t>
            </a:r>
            <a:r>
              <a:rPr sz="1800" i="1" spc="-75" dirty="0">
                <a:solidFill>
                  <a:srgbClr val="0000FF"/>
                </a:solidFill>
                <a:latin typeface="Trebuchet MS"/>
                <a:cs typeface="Trebuchet MS"/>
              </a:rPr>
              <a:t>sahip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çıkmaları </a:t>
            </a:r>
            <a:r>
              <a:rPr sz="1800" i="1" spc="-140" dirty="0">
                <a:solidFill>
                  <a:srgbClr val="0000FF"/>
                </a:solidFill>
                <a:latin typeface="Trebuchet MS"/>
                <a:cs typeface="Trebuchet MS"/>
              </a:rPr>
              <a:t>ile</a:t>
            </a:r>
            <a:r>
              <a:rPr sz="1800" i="1" spc="-3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800" i="1" spc="-130" dirty="0">
                <a:solidFill>
                  <a:srgbClr val="0000FF"/>
                </a:solidFill>
                <a:latin typeface="Trebuchet MS"/>
                <a:cs typeface="Trebuchet MS"/>
              </a:rPr>
              <a:t>olacaktır.</a:t>
            </a:r>
            <a:endParaRPr sz="1800">
              <a:latin typeface="Trebuchet MS"/>
              <a:cs typeface="Trebuchet MS"/>
            </a:endParaRPr>
          </a:p>
          <a:p>
            <a:pPr marL="184785" marR="931544" indent="-17208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5420" algn="l"/>
              </a:tabLst>
            </a:pPr>
            <a:r>
              <a:rPr sz="1800" i="1" spc="-160" dirty="0">
                <a:solidFill>
                  <a:srgbClr val="0000FF"/>
                </a:solidFill>
                <a:latin typeface="Trebuchet MS"/>
                <a:cs typeface="Trebuchet MS"/>
              </a:rPr>
              <a:t>‘</a:t>
            </a:r>
            <a:r>
              <a:rPr sz="1800" b="1" i="1" spc="-160" dirty="0">
                <a:solidFill>
                  <a:srgbClr val="0000FF"/>
                </a:solidFill>
                <a:latin typeface="Trebuchet MS"/>
                <a:cs typeface="Trebuchet MS"/>
              </a:rPr>
              <a:t>’Beyaz </a:t>
            </a:r>
            <a:r>
              <a:rPr sz="1800" b="1" i="1" spc="-145" dirty="0">
                <a:solidFill>
                  <a:srgbClr val="0000FF"/>
                </a:solidFill>
                <a:latin typeface="Trebuchet MS"/>
                <a:cs typeface="Trebuchet MS"/>
              </a:rPr>
              <a:t>Bayrak’’ </a:t>
            </a:r>
            <a:r>
              <a:rPr sz="1800" i="1" spc="-114" dirty="0">
                <a:solidFill>
                  <a:srgbClr val="0000FF"/>
                </a:solidFill>
                <a:latin typeface="Trebuchet MS"/>
                <a:cs typeface="Trebuchet MS"/>
              </a:rPr>
              <a:t>projesi bireysel </a:t>
            </a:r>
            <a:r>
              <a:rPr sz="1800" i="1" spc="-125" dirty="0">
                <a:solidFill>
                  <a:srgbClr val="0000FF"/>
                </a:solidFill>
                <a:latin typeface="Trebuchet MS"/>
                <a:cs typeface="Trebuchet MS"/>
              </a:rPr>
              <a:t>bir proje </a:t>
            </a:r>
            <a:r>
              <a:rPr sz="1800" i="1" spc="-90" dirty="0">
                <a:solidFill>
                  <a:srgbClr val="0000FF"/>
                </a:solidFill>
                <a:latin typeface="Trebuchet MS"/>
                <a:cs typeface="Trebuchet MS"/>
              </a:rPr>
              <a:t>olmayıp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kurum çatısı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altında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olan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her </a:t>
            </a:r>
            <a:r>
              <a:rPr sz="1800" i="1" spc="-120" dirty="0">
                <a:solidFill>
                  <a:srgbClr val="0000FF"/>
                </a:solidFill>
                <a:latin typeface="Trebuchet MS"/>
                <a:cs typeface="Trebuchet MS"/>
              </a:rPr>
              <a:t>bireyi  </a:t>
            </a:r>
            <a:r>
              <a:rPr sz="1800" i="1" spc="-105" dirty="0">
                <a:solidFill>
                  <a:srgbClr val="0000FF"/>
                </a:solidFill>
                <a:latin typeface="Trebuchet MS"/>
                <a:cs typeface="Trebuchet MS"/>
              </a:rPr>
              <a:t>kapsamaktadır.</a:t>
            </a:r>
            <a:endParaRPr sz="1800">
              <a:latin typeface="Trebuchet MS"/>
              <a:cs typeface="Trebuchet MS"/>
            </a:endParaRPr>
          </a:p>
          <a:p>
            <a:pPr marL="184785" indent="-172085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185420" algn="l"/>
              </a:tabLst>
            </a:pPr>
            <a:r>
              <a:rPr sz="1800" i="1" spc="-160" dirty="0">
                <a:solidFill>
                  <a:srgbClr val="0000FF"/>
                </a:solidFill>
                <a:latin typeface="Trebuchet MS"/>
                <a:cs typeface="Trebuchet MS"/>
              </a:rPr>
              <a:t>‘</a:t>
            </a:r>
            <a:r>
              <a:rPr sz="1800" b="1" i="1" spc="-160" dirty="0">
                <a:solidFill>
                  <a:srgbClr val="0000FF"/>
                </a:solidFill>
                <a:latin typeface="Trebuchet MS"/>
                <a:cs typeface="Trebuchet MS"/>
              </a:rPr>
              <a:t>’Beyaz </a:t>
            </a:r>
            <a:r>
              <a:rPr sz="1800" b="1" i="1" spc="-145" dirty="0">
                <a:solidFill>
                  <a:srgbClr val="0000FF"/>
                </a:solidFill>
                <a:latin typeface="Trebuchet MS"/>
                <a:cs typeface="Trebuchet MS"/>
              </a:rPr>
              <a:t>Bayrak’’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projesine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bu bakış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açısıyla </a:t>
            </a:r>
            <a:r>
              <a:rPr sz="1800" i="1" spc="-80" dirty="0">
                <a:solidFill>
                  <a:srgbClr val="0000FF"/>
                </a:solidFill>
                <a:latin typeface="Trebuchet MS"/>
                <a:cs typeface="Trebuchet MS"/>
              </a:rPr>
              <a:t>müracaat </a:t>
            </a:r>
            <a:r>
              <a:rPr sz="1800" i="1" spc="-100" dirty="0">
                <a:solidFill>
                  <a:srgbClr val="0000FF"/>
                </a:solidFill>
                <a:latin typeface="Trebuchet MS"/>
                <a:cs typeface="Trebuchet MS"/>
              </a:rPr>
              <a:t>edeceğiniz </a:t>
            </a:r>
            <a:r>
              <a:rPr sz="1800" i="1" spc="-110" dirty="0">
                <a:solidFill>
                  <a:srgbClr val="0000FF"/>
                </a:solidFill>
                <a:latin typeface="Trebuchet MS"/>
                <a:cs typeface="Trebuchet MS"/>
              </a:rPr>
              <a:t>için </a:t>
            </a:r>
            <a:r>
              <a:rPr sz="1800" i="1" spc="-95" dirty="0">
                <a:solidFill>
                  <a:srgbClr val="0000FF"/>
                </a:solidFill>
                <a:latin typeface="Trebuchet MS"/>
                <a:cs typeface="Trebuchet MS"/>
              </a:rPr>
              <a:t>şimdiden </a:t>
            </a:r>
            <a:r>
              <a:rPr sz="1800" b="1" i="1" spc="-120" dirty="0">
                <a:solidFill>
                  <a:srgbClr val="0000FF"/>
                </a:solidFill>
                <a:latin typeface="Trebuchet MS"/>
                <a:cs typeface="Trebuchet MS"/>
              </a:rPr>
              <a:t>teşekkür</a:t>
            </a:r>
            <a:r>
              <a:rPr sz="1800" b="1" i="1" spc="-204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800" b="1" i="1" spc="-225" dirty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sz="1800" spc="-337" baseline="16203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800" b="1" i="1" spc="-225" dirty="0">
                <a:solidFill>
                  <a:srgbClr val="0000FF"/>
                </a:solidFill>
                <a:latin typeface="Trebuchet MS"/>
                <a:cs typeface="Trebuchet MS"/>
              </a:rPr>
              <a:t>deriz</a:t>
            </a:r>
            <a:r>
              <a:rPr sz="1800" i="1" spc="-225" dirty="0">
                <a:solidFill>
                  <a:srgbClr val="0000FF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96" y="10693"/>
            <a:ext cx="805707" cy="801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4458" y="45046"/>
            <a:ext cx="833717" cy="780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864" y="654507"/>
            <a:ext cx="78466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785" algn="ctr">
              <a:lnSpc>
                <a:spcPct val="100000"/>
              </a:lnSpc>
              <a:spcBef>
                <a:spcPts val="100"/>
              </a:spcBef>
            </a:pPr>
            <a:r>
              <a:rPr spc="-395" dirty="0">
                <a:solidFill>
                  <a:srgbClr val="000000"/>
                </a:solidFill>
              </a:rPr>
              <a:t>BEYAZ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390" dirty="0">
                <a:solidFill>
                  <a:srgbClr val="000000"/>
                </a:solidFill>
              </a:rPr>
              <a:t>BAYRAK</a:t>
            </a:r>
          </a:p>
          <a:p>
            <a:pPr algn="ctr">
              <a:lnSpc>
                <a:spcPct val="100000"/>
              </a:lnSpc>
            </a:pPr>
            <a:r>
              <a:rPr spc="-180" dirty="0">
                <a:solidFill>
                  <a:srgbClr val="000000"/>
                </a:solidFill>
              </a:rPr>
              <a:t>EĞİTİM </a:t>
            </a:r>
            <a:r>
              <a:rPr spc="-210" dirty="0">
                <a:solidFill>
                  <a:srgbClr val="000000"/>
                </a:solidFill>
              </a:rPr>
              <a:t>KURUMU DENETİM </a:t>
            </a:r>
            <a:r>
              <a:rPr spc="-220" dirty="0">
                <a:solidFill>
                  <a:srgbClr val="000000"/>
                </a:solidFill>
              </a:rPr>
              <a:t>FORMU </a:t>
            </a:r>
            <a:r>
              <a:rPr spc="-280" dirty="0">
                <a:solidFill>
                  <a:srgbClr val="000000"/>
                </a:solidFill>
              </a:rPr>
              <a:t>BÖLÜMLERİ </a:t>
            </a:r>
            <a:r>
              <a:rPr spc="-310" dirty="0">
                <a:solidFill>
                  <a:srgbClr val="000000"/>
                </a:solidFill>
              </a:rPr>
              <a:t>VE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270" dirty="0">
                <a:solidFill>
                  <a:srgbClr val="000000"/>
                </a:solidFill>
              </a:rPr>
              <a:t>PUANLARI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03008" y="1587246"/>
            <a:ext cx="154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AĞIRLIKLI</a:t>
            </a:r>
            <a:r>
              <a:rPr sz="1800" b="1" u="heavy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PUAN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3387" y="1995423"/>
          <a:ext cx="7821293" cy="4224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5184"/>
                <a:gridCol w="626109"/>
              </a:tblGrid>
              <a:tr h="294005">
                <a:tc>
                  <a:txBody>
                    <a:bodyPr/>
                    <a:lstStyle/>
                    <a:p>
                      <a:pPr marL="31750">
                        <a:lnSpc>
                          <a:spcPts val="1800"/>
                        </a:lnSpc>
                      </a:pPr>
                      <a:r>
                        <a:rPr sz="1900" b="1" spc="-2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900" spc="-240" dirty="0">
                          <a:latin typeface="Arial"/>
                          <a:cs typeface="Arial"/>
                        </a:rPr>
                        <a:t>OKUL</a:t>
                      </a:r>
                      <a:r>
                        <a:rPr sz="19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300" dirty="0">
                          <a:latin typeface="Arial"/>
                          <a:cs typeface="Arial"/>
                        </a:rPr>
                        <a:t>ÇEVRESİ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18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7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31750">
                        <a:lnSpc>
                          <a:spcPts val="2225"/>
                        </a:lnSpc>
                      </a:pPr>
                      <a:r>
                        <a:rPr sz="1900" b="1" spc="-3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900" spc="-155" dirty="0">
                          <a:latin typeface="Arial"/>
                          <a:cs typeface="Arial"/>
                        </a:rPr>
                        <a:t>BİNA İÇİ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2225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31750">
                        <a:lnSpc>
                          <a:spcPts val="2220"/>
                        </a:lnSpc>
                      </a:pPr>
                      <a:r>
                        <a:rPr sz="1900" b="1" spc="-3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900" b="1" spc="-1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4" dirty="0">
                          <a:latin typeface="Arial"/>
                          <a:cs typeface="Arial"/>
                        </a:rPr>
                        <a:t>KORİDORLAR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222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4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31750">
                        <a:lnSpc>
                          <a:spcPts val="2220"/>
                        </a:lnSpc>
                      </a:pPr>
                      <a:r>
                        <a:rPr sz="1900" b="1" spc="-1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9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20" dirty="0">
                          <a:latin typeface="Arial"/>
                          <a:cs typeface="Arial"/>
                        </a:rPr>
                        <a:t>SINIFLAR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2220"/>
                        </a:lnSpc>
                      </a:pPr>
                      <a:r>
                        <a:rPr sz="1900" spc="-105" dirty="0">
                          <a:latin typeface="Arial"/>
                          <a:cs typeface="Arial"/>
                        </a:rPr>
                        <a:t>10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31750">
                        <a:lnSpc>
                          <a:spcPts val="2220"/>
                        </a:lnSpc>
                      </a:pPr>
                      <a:r>
                        <a:rPr sz="1900" b="1" spc="-3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900" spc="-170" dirty="0">
                          <a:latin typeface="Arial"/>
                          <a:cs typeface="Arial"/>
                        </a:rPr>
                        <a:t>İDARİ </a:t>
                      </a:r>
                      <a:r>
                        <a:rPr sz="1900" spc="-185" dirty="0">
                          <a:latin typeface="Arial"/>
                          <a:cs typeface="Arial"/>
                        </a:rPr>
                        <a:t>BİRİM-ÖĞRETMEN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10" dirty="0">
                          <a:latin typeface="Arial"/>
                          <a:cs typeface="Arial"/>
                        </a:rPr>
                        <a:t>ODASI-KÜTÜPHANE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222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31750">
                        <a:lnSpc>
                          <a:spcPts val="2225"/>
                        </a:lnSpc>
                      </a:pPr>
                      <a:r>
                        <a:rPr sz="1900" b="1" spc="-2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900" spc="-315" dirty="0">
                          <a:latin typeface="Arial"/>
                          <a:cs typeface="Arial"/>
                        </a:rPr>
                        <a:t>SPOR </a:t>
                      </a:r>
                      <a:r>
                        <a:rPr sz="1900" spc="-260" dirty="0">
                          <a:latin typeface="Arial"/>
                          <a:cs typeface="Arial"/>
                        </a:rPr>
                        <a:t>SALONU,TİYATRO</a:t>
                      </a:r>
                      <a:r>
                        <a:rPr sz="19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60" dirty="0">
                          <a:latin typeface="Arial"/>
                          <a:cs typeface="Arial"/>
                        </a:rPr>
                        <a:t>SALONU,ATÖLYELER,LABORATUVARLAR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2225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31750">
                        <a:lnSpc>
                          <a:spcPts val="2220"/>
                        </a:lnSpc>
                      </a:pPr>
                      <a:r>
                        <a:rPr sz="1900" b="1" spc="-2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900" spc="-245" dirty="0">
                          <a:latin typeface="Arial"/>
                          <a:cs typeface="Arial"/>
                        </a:rPr>
                        <a:t>TUVALET </a:t>
                      </a:r>
                      <a:r>
                        <a:rPr sz="1900" spc="-27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9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0" dirty="0">
                          <a:latin typeface="Arial"/>
                          <a:cs typeface="Arial"/>
                        </a:rPr>
                        <a:t>LAVABOLAR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2220"/>
                        </a:lnSpc>
                      </a:pPr>
                      <a:r>
                        <a:rPr sz="1900" spc="-105" dirty="0">
                          <a:latin typeface="Arial"/>
                          <a:cs typeface="Arial"/>
                        </a:rPr>
                        <a:t>21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31750">
                        <a:lnSpc>
                          <a:spcPts val="2220"/>
                        </a:lnSpc>
                      </a:pPr>
                      <a:r>
                        <a:rPr sz="1900" b="1" spc="-1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900" spc="-180" dirty="0">
                          <a:latin typeface="Arial"/>
                          <a:cs typeface="Arial"/>
                        </a:rPr>
                        <a:t>İÇME</a:t>
                      </a:r>
                      <a:r>
                        <a:rPr sz="1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65" dirty="0">
                          <a:latin typeface="Arial"/>
                          <a:cs typeface="Arial"/>
                        </a:rPr>
                        <a:t>SUYU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2220"/>
                        </a:lnSpc>
                      </a:pPr>
                      <a:r>
                        <a:rPr sz="1900" spc="-105" dirty="0">
                          <a:latin typeface="Arial"/>
                          <a:cs typeface="Arial"/>
                        </a:rPr>
                        <a:t>12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31750">
                        <a:lnSpc>
                          <a:spcPts val="2220"/>
                        </a:lnSpc>
                      </a:pPr>
                      <a:r>
                        <a:rPr sz="19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900" b="1" spc="-1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10" dirty="0">
                          <a:latin typeface="Arial"/>
                          <a:cs typeface="Arial"/>
                        </a:rPr>
                        <a:t>KANTİN/KOOPERATİF/YEMEKHANE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2220"/>
                        </a:lnSpc>
                      </a:pPr>
                      <a:r>
                        <a:rPr sz="1900" spc="-105" dirty="0">
                          <a:latin typeface="Arial"/>
                          <a:cs typeface="Arial"/>
                        </a:rPr>
                        <a:t>26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31750">
                        <a:lnSpc>
                          <a:spcPts val="2225"/>
                        </a:lnSpc>
                      </a:pPr>
                      <a:r>
                        <a:rPr sz="1900" b="1" spc="-4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900" spc="-200" dirty="0">
                          <a:latin typeface="Arial"/>
                          <a:cs typeface="Arial"/>
                        </a:rPr>
                        <a:t>İLK</a:t>
                      </a:r>
                      <a:r>
                        <a:rPr sz="19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4" dirty="0">
                          <a:latin typeface="Arial"/>
                          <a:cs typeface="Arial"/>
                        </a:rPr>
                        <a:t>YARDIM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2225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4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71475">
                <a:tc>
                  <a:txBody>
                    <a:bodyPr/>
                    <a:lstStyle/>
                    <a:p>
                      <a:pPr marL="31750">
                        <a:lnSpc>
                          <a:spcPts val="2220"/>
                        </a:lnSpc>
                      </a:pPr>
                      <a:r>
                        <a:rPr sz="1900" b="1" spc="-3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 </a:t>
                      </a:r>
                      <a:r>
                        <a:rPr sz="19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900" b="1" spc="-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0" dirty="0">
                          <a:latin typeface="Arial"/>
                          <a:cs typeface="Arial"/>
                        </a:rPr>
                        <a:t>DİĞER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222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7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32434"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900" b="1" spc="-2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TOPLAM </a:t>
                      </a:r>
                      <a:r>
                        <a:rPr sz="1900" b="1" spc="-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PUAN</a:t>
                      </a:r>
                      <a:r>
                        <a:rPr sz="1900" b="1" spc="-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02235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3270"/>
                        </a:lnSpc>
                      </a:pPr>
                      <a:r>
                        <a:rPr sz="2800" b="1" spc="-1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20</a:t>
            </a:fld>
            <a:endParaRPr spc="-6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5080" indent="-315595">
              <a:lnSpc>
                <a:spcPct val="100000"/>
              </a:lnSpc>
              <a:spcBef>
                <a:spcPts val="105"/>
              </a:spcBef>
            </a:pPr>
            <a:r>
              <a:rPr sz="3200" spc="-525" dirty="0"/>
              <a:t>BEYAZ </a:t>
            </a:r>
            <a:r>
              <a:rPr sz="3200" spc="-515" dirty="0"/>
              <a:t>BAYRAK </a:t>
            </a:r>
            <a:r>
              <a:rPr sz="3200" spc="-280" dirty="0"/>
              <a:t>DENETİM </a:t>
            </a:r>
            <a:r>
              <a:rPr sz="3200" spc="-260" dirty="0"/>
              <a:t>FORMUNUN  </a:t>
            </a:r>
            <a:r>
              <a:rPr sz="3200" spc="-335" dirty="0"/>
              <a:t>DOLDURULMASI </a:t>
            </a:r>
            <a:r>
              <a:rPr sz="3200" spc="-365" dirty="0">
                <a:solidFill>
                  <a:srgbClr val="0000FF"/>
                </a:solidFill>
              </a:rPr>
              <a:t>(OKUL</a:t>
            </a:r>
            <a:r>
              <a:rPr sz="3200" spc="-50" dirty="0">
                <a:solidFill>
                  <a:srgbClr val="0000FF"/>
                </a:solidFill>
              </a:rPr>
              <a:t> </a:t>
            </a:r>
            <a:r>
              <a:rPr sz="3200" spc="-355" dirty="0">
                <a:solidFill>
                  <a:srgbClr val="0000FF"/>
                </a:solidFill>
              </a:rPr>
              <a:t>BİLGİLERİ)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2924936"/>
            <a:ext cx="9062212" cy="1828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1809" y="5780633"/>
            <a:ext cx="330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AP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VP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6590" y="5780633"/>
            <a:ext cx="1384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Ağırlıklı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Puan  </a:t>
            </a:r>
            <a:r>
              <a:rPr sz="1800" spc="-20" dirty="0">
                <a:latin typeface="Arial"/>
                <a:cs typeface="Arial"/>
              </a:rPr>
              <a:t>Verilen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471" y="1511706"/>
            <a:ext cx="6409055" cy="431165"/>
          </a:xfrm>
          <a:custGeom>
            <a:avLst/>
            <a:gdLst/>
            <a:ahLst/>
            <a:cxnLst/>
            <a:rect l="l" t="t" r="r" b="b"/>
            <a:pathLst>
              <a:path w="6409055" h="431164">
                <a:moveTo>
                  <a:pt x="0" y="430885"/>
                </a:moveTo>
                <a:lnTo>
                  <a:pt x="6408674" y="430885"/>
                </a:lnTo>
                <a:lnTo>
                  <a:pt x="6408674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6173" y="1535938"/>
            <a:ext cx="618490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FF0000"/>
                </a:solidFill>
                <a:latin typeface="Arial"/>
                <a:cs typeface="Arial"/>
              </a:rPr>
              <a:t>Milli </a:t>
            </a:r>
            <a:r>
              <a:rPr sz="1100" b="1" spc="-80" dirty="0">
                <a:solidFill>
                  <a:srgbClr val="FF0000"/>
                </a:solidFill>
                <a:latin typeface="Arial"/>
                <a:cs typeface="Arial"/>
              </a:rPr>
              <a:t>Eğitim 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Bakanlığında 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kayıtlı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olan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okul </a:t>
            </a:r>
            <a:r>
              <a:rPr sz="1100" b="1" spc="-65" dirty="0">
                <a:solidFill>
                  <a:srgbClr val="FF0000"/>
                </a:solidFill>
                <a:latin typeface="Arial"/>
                <a:cs typeface="Arial"/>
              </a:rPr>
              <a:t>adı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yazılacak. </a:t>
            </a:r>
            <a:r>
              <a:rPr sz="1100" b="1" spc="-65" dirty="0">
                <a:solidFill>
                  <a:srgbClr val="FF0000"/>
                </a:solidFill>
                <a:latin typeface="Arial"/>
                <a:cs typeface="Arial"/>
              </a:rPr>
              <a:t>(Lütfen </a:t>
            </a:r>
            <a:r>
              <a:rPr sz="1100" b="1" spc="-80" dirty="0">
                <a:solidFill>
                  <a:srgbClr val="FF0000"/>
                </a:solidFill>
                <a:latin typeface="Arial"/>
                <a:cs typeface="Arial"/>
              </a:rPr>
              <a:t>Okul </a:t>
            </a:r>
            <a:r>
              <a:rPr sz="1100" b="1" spc="-65" dirty="0">
                <a:solidFill>
                  <a:srgbClr val="FF0000"/>
                </a:solidFill>
                <a:latin typeface="Arial"/>
                <a:cs typeface="Arial"/>
              </a:rPr>
              <a:t>adı </a:t>
            </a:r>
            <a:r>
              <a:rPr sz="1100" b="1" spc="-80" dirty="0">
                <a:solidFill>
                  <a:srgbClr val="FF0000"/>
                </a:solidFill>
                <a:latin typeface="Arial"/>
                <a:cs typeface="Arial"/>
              </a:rPr>
              <a:t>önüne </a:t>
            </a:r>
            <a:r>
              <a:rPr sz="1100" b="1" spc="-65" dirty="0">
                <a:solidFill>
                  <a:srgbClr val="FF0000"/>
                </a:solidFill>
                <a:latin typeface="Arial"/>
                <a:cs typeface="Arial"/>
              </a:rPr>
              <a:t>İlçe adını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da </a:t>
            </a:r>
            <a:r>
              <a:rPr sz="1100" b="1" spc="-60" dirty="0">
                <a:solidFill>
                  <a:srgbClr val="FF0000"/>
                </a:solidFill>
                <a:latin typeface="Arial"/>
                <a:cs typeface="Arial"/>
              </a:rPr>
              <a:t>ilave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ediniz </a:t>
            </a:r>
            <a:r>
              <a:rPr sz="1100" b="1" spc="-15" dirty="0">
                <a:solidFill>
                  <a:srgbClr val="FF0000"/>
                </a:solidFill>
                <a:latin typeface="Arial"/>
                <a:cs typeface="Arial"/>
              </a:rPr>
              <a:t>..!)  </a:t>
            </a:r>
            <a:r>
              <a:rPr sz="1100" b="1" spc="-155" dirty="0">
                <a:solidFill>
                  <a:srgbClr val="FF0000"/>
                </a:solidFill>
                <a:latin typeface="Arial"/>
                <a:cs typeface="Arial"/>
              </a:rPr>
              <a:t>GÜNCEL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EĞİTİM 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KURUMU </a:t>
            </a: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LİSTESİNE </a:t>
            </a:r>
            <a:r>
              <a:rPr sz="1100" b="1" spc="-130" dirty="0">
                <a:solidFill>
                  <a:srgbClr val="FF0000"/>
                </a:solidFill>
                <a:latin typeface="Arial"/>
                <a:cs typeface="Arial"/>
              </a:rPr>
              <a:t>ULAŞMAK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İÇİN:</a:t>
            </a:r>
            <a:r>
              <a:rPr sz="1100" b="1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0000FF"/>
                </a:solidFill>
                <a:latin typeface="Arial"/>
                <a:cs typeface="Arial"/>
              </a:rPr>
              <a:t>https://mebbis.meb.gov.tr/kurumlistesi.aspx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8289" y="2059063"/>
            <a:ext cx="6840855" cy="26162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100" b="1" spc="-45" dirty="0">
                <a:solidFill>
                  <a:srgbClr val="FF0000"/>
                </a:solidFill>
                <a:latin typeface="Arial"/>
                <a:cs typeface="Arial"/>
              </a:rPr>
              <a:t>İlk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kez </a:t>
            </a:r>
            <a:r>
              <a:rPr sz="1100" b="1" spc="-105" dirty="0">
                <a:solidFill>
                  <a:srgbClr val="FF0000"/>
                </a:solidFill>
                <a:latin typeface="Arial"/>
                <a:cs typeface="Arial"/>
              </a:rPr>
              <a:t>Beyaz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Bayrak </a:t>
            </a:r>
            <a:r>
              <a:rPr sz="1100" b="1" spc="-60" dirty="0">
                <a:solidFill>
                  <a:srgbClr val="FF0000"/>
                </a:solidFill>
                <a:latin typeface="Arial"/>
                <a:cs typeface="Arial"/>
              </a:rPr>
              <a:t>alıyor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ise 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burası </a:t>
            </a:r>
            <a:r>
              <a:rPr sz="1100" b="1" spc="-60" dirty="0">
                <a:solidFill>
                  <a:srgbClr val="FF0000"/>
                </a:solidFill>
                <a:latin typeface="Arial"/>
                <a:cs typeface="Arial"/>
              </a:rPr>
              <a:t>işaretlenecektir. </a:t>
            </a:r>
            <a:r>
              <a:rPr sz="1100" b="1" spc="-40" dirty="0">
                <a:solidFill>
                  <a:srgbClr val="0000FF"/>
                </a:solidFill>
                <a:latin typeface="Arial"/>
                <a:cs typeface="Arial"/>
              </a:rPr>
              <a:t>(İlk </a:t>
            </a:r>
            <a:r>
              <a:rPr sz="1100" b="1" spc="-60" dirty="0">
                <a:solidFill>
                  <a:srgbClr val="0000FF"/>
                </a:solidFill>
                <a:latin typeface="Arial"/>
                <a:cs typeface="Arial"/>
              </a:rPr>
              <a:t>defa </a:t>
            </a:r>
            <a:r>
              <a:rPr sz="1100" b="1" spc="-65" dirty="0">
                <a:solidFill>
                  <a:srgbClr val="0000FF"/>
                </a:solidFill>
                <a:latin typeface="Arial"/>
                <a:cs typeface="Arial"/>
              </a:rPr>
              <a:t>alan </a:t>
            </a:r>
            <a:r>
              <a:rPr sz="1100" b="1" spc="-80" dirty="0">
                <a:solidFill>
                  <a:srgbClr val="0000FF"/>
                </a:solidFill>
                <a:latin typeface="Arial"/>
                <a:cs typeface="Arial"/>
              </a:rPr>
              <a:t>Eğitim </a:t>
            </a:r>
            <a:r>
              <a:rPr sz="1100" b="1" spc="-75" dirty="0">
                <a:solidFill>
                  <a:srgbClr val="0000FF"/>
                </a:solidFill>
                <a:latin typeface="Arial"/>
                <a:cs typeface="Arial"/>
              </a:rPr>
              <a:t>Kurumlarına </a:t>
            </a:r>
            <a:r>
              <a:rPr sz="1100" b="1" spc="-95" dirty="0">
                <a:solidFill>
                  <a:srgbClr val="0000FF"/>
                </a:solidFill>
                <a:latin typeface="Arial"/>
                <a:cs typeface="Arial"/>
              </a:rPr>
              <a:t>Prinç Levhada</a:t>
            </a:r>
            <a:r>
              <a:rPr sz="110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0000FF"/>
                </a:solidFill>
                <a:latin typeface="Arial"/>
                <a:cs typeface="Arial"/>
              </a:rPr>
              <a:t>verilecektir.)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64894" y="2478811"/>
            <a:ext cx="7524750" cy="431165"/>
          </a:xfrm>
          <a:custGeom>
            <a:avLst/>
            <a:gdLst/>
            <a:ahLst/>
            <a:cxnLst/>
            <a:rect l="l" t="t" r="r" b="b"/>
            <a:pathLst>
              <a:path w="7524750" h="431164">
                <a:moveTo>
                  <a:pt x="0" y="430885"/>
                </a:moveTo>
                <a:lnTo>
                  <a:pt x="7524369" y="430885"/>
                </a:lnTo>
                <a:lnTo>
                  <a:pt x="7524369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43888" y="2503424"/>
            <a:ext cx="731647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Daha 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önce </a:t>
            </a:r>
            <a:r>
              <a:rPr sz="1100" b="1" spc="-105" dirty="0">
                <a:solidFill>
                  <a:srgbClr val="FF0000"/>
                </a:solidFill>
                <a:latin typeface="Arial"/>
                <a:cs typeface="Arial"/>
              </a:rPr>
              <a:t>Beyaz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Bayrak </a:t>
            </a:r>
            <a:r>
              <a:rPr sz="1100" b="1" spc="-80" dirty="0">
                <a:solidFill>
                  <a:srgbClr val="FF0000"/>
                </a:solidFill>
                <a:latin typeface="Arial"/>
                <a:cs typeface="Arial"/>
              </a:rPr>
              <a:t>almış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süresi dolmuş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olan </a:t>
            </a:r>
            <a:r>
              <a:rPr sz="1100" b="1" spc="-80" dirty="0">
                <a:solidFill>
                  <a:srgbClr val="FF0000"/>
                </a:solidFill>
                <a:latin typeface="Arial"/>
                <a:cs typeface="Arial"/>
              </a:rPr>
              <a:t>Eğitim 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Kurumu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Yinelemek için müracaat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etmiş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ise 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burası </a:t>
            </a:r>
            <a:r>
              <a:rPr sz="1100" b="1" spc="-60" dirty="0">
                <a:solidFill>
                  <a:srgbClr val="FF0000"/>
                </a:solidFill>
                <a:latin typeface="Arial"/>
                <a:cs typeface="Arial"/>
              </a:rPr>
              <a:t>işaretlenecektir.  </a:t>
            </a:r>
            <a:r>
              <a:rPr sz="1100" b="1" spc="-70" dirty="0">
                <a:solidFill>
                  <a:srgbClr val="0000FF"/>
                </a:solidFill>
                <a:latin typeface="Arial"/>
                <a:cs typeface="Arial"/>
              </a:rPr>
              <a:t>(Yineleme </a:t>
            </a:r>
            <a:r>
              <a:rPr sz="1100" b="1" spc="-75" dirty="0">
                <a:solidFill>
                  <a:srgbClr val="0000FF"/>
                </a:solidFill>
                <a:latin typeface="Arial"/>
                <a:cs typeface="Arial"/>
              </a:rPr>
              <a:t>için müracaat eden </a:t>
            </a:r>
            <a:r>
              <a:rPr sz="1100" b="1" spc="-80" dirty="0">
                <a:solidFill>
                  <a:srgbClr val="0000FF"/>
                </a:solidFill>
                <a:latin typeface="Arial"/>
                <a:cs typeface="Arial"/>
              </a:rPr>
              <a:t>Eğitim </a:t>
            </a:r>
            <a:r>
              <a:rPr sz="1100" b="1" spc="-75" dirty="0">
                <a:solidFill>
                  <a:srgbClr val="0000FF"/>
                </a:solidFill>
                <a:latin typeface="Arial"/>
                <a:cs typeface="Arial"/>
              </a:rPr>
              <a:t>Kurumlarına </a:t>
            </a:r>
            <a:r>
              <a:rPr sz="1100" b="1" spc="-55" dirty="0">
                <a:solidFill>
                  <a:srgbClr val="0000FF"/>
                </a:solidFill>
                <a:latin typeface="Arial"/>
                <a:cs typeface="Arial"/>
              </a:rPr>
              <a:t>ilk </a:t>
            </a:r>
            <a:r>
              <a:rPr sz="1100" b="1" spc="-60" dirty="0">
                <a:solidFill>
                  <a:srgbClr val="0000FF"/>
                </a:solidFill>
                <a:latin typeface="Arial"/>
                <a:cs typeface="Arial"/>
              </a:rPr>
              <a:t>alırken </a:t>
            </a:r>
            <a:r>
              <a:rPr sz="1100" b="1" spc="-95" dirty="0">
                <a:solidFill>
                  <a:srgbClr val="0000FF"/>
                </a:solidFill>
                <a:latin typeface="Arial"/>
                <a:cs typeface="Arial"/>
              </a:rPr>
              <a:t>Prinç </a:t>
            </a:r>
            <a:r>
              <a:rPr sz="1100" b="1" spc="-105" dirty="0">
                <a:solidFill>
                  <a:srgbClr val="0000FF"/>
                </a:solidFill>
                <a:latin typeface="Arial"/>
                <a:cs typeface="Arial"/>
              </a:rPr>
              <a:t>Levha </a:t>
            </a:r>
            <a:r>
              <a:rPr sz="1100" b="1" spc="-65" dirty="0">
                <a:solidFill>
                  <a:srgbClr val="0000FF"/>
                </a:solidFill>
                <a:latin typeface="Arial"/>
                <a:cs typeface="Arial"/>
              </a:rPr>
              <a:t>verildiği </a:t>
            </a:r>
            <a:r>
              <a:rPr sz="1100" b="1" spc="-75" dirty="0">
                <a:solidFill>
                  <a:srgbClr val="0000FF"/>
                </a:solidFill>
                <a:latin typeface="Arial"/>
                <a:cs typeface="Arial"/>
              </a:rPr>
              <a:t>için </a:t>
            </a:r>
            <a:r>
              <a:rPr sz="1100" b="1" spc="-60" dirty="0">
                <a:solidFill>
                  <a:srgbClr val="0000FF"/>
                </a:solidFill>
                <a:latin typeface="Arial"/>
                <a:cs typeface="Arial"/>
              </a:rPr>
              <a:t>tekrardan </a:t>
            </a:r>
            <a:r>
              <a:rPr sz="1100" b="1" spc="-95" dirty="0">
                <a:solidFill>
                  <a:srgbClr val="0000FF"/>
                </a:solidFill>
                <a:latin typeface="Arial"/>
                <a:cs typeface="Arial"/>
              </a:rPr>
              <a:t>Prinç</a:t>
            </a:r>
            <a:r>
              <a:rPr sz="11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b="1" spc="-105" dirty="0">
                <a:solidFill>
                  <a:srgbClr val="0000FF"/>
                </a:solidFill>
                <a:latin typeface="Arial"/>
                <a:cs typeface="Arial"/>
              </a:rPr>
              <a:t>Levha </a:t>
            </a:r>
            <a:r>
              <a:rPr sz="1100" b="1" spc="-55" dirty="0">
                <a:solidFill>
                  <a:srgbClr val="0000FF"/>
                </a:solidFill>
                <a:latin typeface="Arial"/>
                <a:cs typeface="Arial"/>
              </a:rPr>
              <a:t>verilmeyecektir.)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79233" y="2296667"/>
            <a:ext cx="171450" cy="1180465"/>
          </a:xfrm>
          <a:custGeom>
            <a:avLst/>
            <a:gdLst/>
            <a:ahLst/>
            <a:cxnLst/>
            <a:rect l="l" t="t" r="r" b="b"/>
            <a:pathLst>
              <a:path w="171450" h="1180464">
                <a:moveTo>
                  <a:pt x="85586" y="75565"/>
                </a:moveTo>
                <a:lnTo>
                  <a:pt x="66472" y="108331"/>
                </a:lnTo>
                <a:lnTo>
                  <a:pt x="66472" y="1180465"/>
                </a:lnTo>
                <a:lnTo>
                  <a:pt x="104572" y="1180465"/>
                </a:lnTo>
                <a:lnTo>
                  <a:pt x="104572" y="108113"/>
                </a:lnTo>
                <a:lnTo>
                  <a:pt x="85586" y="75565"/>
                </a:lnTo>
                <a:close/>
              </a:path>
              <a:path w="171450" h="1180464">
                <a:moveTo>
                  <a:pt x="85522" y="0"/>
                </a:moveTo>
                <a:lnTo>
                  <a:pt x="2464" y="142494"/>
                </a:lnTo>
                <a:lnTo>
                  <a:pt x="0" y="149687"/>
                </a:lnTo>
                <a:lnTo>
                  <a:pt x="464" y="156987"/>
                </a:lnTo>
                <a:lnTo>
                  <a:pt x="3643" y="163550"/>
                </a:lnTo>
                <a:lnTo>
                  <a:pt x="9322" y="168529"/>
                </a:lnTo>
                <a:lnTo>
                  <a:pt x="16444" y="170993"/>
                </a:lnTo>
                <a:lnTo>
                  <a:pt x="23721" y="170529"/>
                </a:lnTo>
                <a:lnTo>
                  <a:pt x="30307" y="167350"/>
                </a:lnTo>
                <a:lnTo>
                  <a:pt x="35357" y="161671"/>
                </a:lnTo>
                <a:lnTo>
                  <a:pt x="66472" y="108331"/>
                </a:lnTo>
                <a:lnTo>
                  <a:pt x="66472" y="37846"/>
                </a:lnTo>
                <a:lnTo>
                  <a:pt x="107616" y="37846"/>
                </a:lnTo>
                <a:lnTo>
                  <a:pt x="85522" y="0"/>
                </a:lnTo>
                <a:close/>
              </a:path>
              <a:path w="171450" h="1180464">
                <a:moveTo>
                  <a:pt x="107616" y="37846"/>
                </a:moveTo>
                <a:lnTo>
                  <a:pt x="104572" y="37846"/>
                </a:lnTo>
                <a:lnTo>
                  <a:pt x="104572" y="108113"/>
                </a:lnTo>
                <a:lnTo>
                  <a:pt x="135814" y="161671"/>
                </a:lnTo>
                <a:lnTo>
                  <a:pt x="140793" y="167350"/>
                </a:lnTo>
                <a:lnTo>
                  <a:pt x="147355" y="170529"/>
                </a:lnTo>
                <a:lnTo>
                  <a:pt x="154656" y="170993"/>
                </a:lnTo>
                <a:lnTo>
                  <a:pt x="161849" y="168529"/>
                </a:lnTo>
                <a:lnTo>
                  <a:pt x="167475" y="163550"/>
                </a:lnTo>
                <a:lnTo>
                  <a:pt x="170660" y="156987"/>
                </a:lnTo>
                <a:lnTo>
                  <a:pt x="171154" y="149687"/>
                </a:lnTo>
                <a:lnTo>
                  <a:pt x="168707" y="142494"/>
                </a:lnTo>
                <a:lnTo>
                  <a:pt x="107616" y="37846"/>
                </a:lnTo>
                <a:close/>
              </a:path>
              <a:path w="171450" h="1180464">
                <a:moveTo>
                  <a:pt x="104572" y="37846"/>
                </a:moveTo>
                <a:lnTo>
                  <a:pt x="66472" y="37846"/>
                </a:lnTo>
                <a:lnTo>
                  <a:pt x="66472" y="108331"/>
                </a:lnTo>
                <a:lnTo>
                  <a:pt x="85586" y="75565"/>
                </a:lnTo>
                <a:lnTo>
                  <a:pt x="69139" y="47371"/>
                </a:lnTo>
                <a:lnTo>
                  <a:pt x="104572" y="47371"/>
                </a:lnTo>
                <a:lnTo>
                  <a:pt x="104572" y="37846"/>
                </a:lnTo>
                <a:close/>
              </a:path>
              <a:path w="171450" h="1180464">
                <a:moveTo>
                  <a:pt x="104572" y="47371"/>
                </a:moveTo>
                <a:lnTo>
                  <a:pt x="102032" y="47371"/>
                </a:lnTo>
                <a:lnTo>
                  <a:pt x="85586" y="75565"/>
                </a:lnTo>
                <a:lnTo>
                  <a:pt x="104572" y="108113"/>
                </a:lnTo>
                <a:lnTo>
                  <a:pt x="104572" y="47371"/>
                </a:lnTo>
                <a:close/>
              </a:path>
              <a:path w="171450" h="1180464">
                <a:moveTo>
                  <a:pt x="102032" y="47371"/>
                </a:moveTo>
                <a:lnTo>
                  <a:pt x="69139" y="47371"/>
                </a:lnTo>
                <a:lnTo>
                  <a:pt x="85586" y="75565"/>
                </a:lnTo>
                <a:lnTo>
                  <a:pt x="102032" y="473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5076" y="1811401"/>
            <a:ext cx="171450" cy="1905635"/>
          </a:xfrm>
          <a:custGeom>
            <a:avLst/>
            <a:gdLst/>
            <a:ahLst/>
            <a:cxnLst/>
            <a:rect l="l" t="t" r="r" b="b"/>
            <a:pathLst>
              <a:path w="171450" h="1905635">
                <a:moveTo>
                  <a:pt x="85586" y="75692"/>
                </a:moveTo>
                <a:lnTo>
                  <a:pt x="66472" y="108458"/>
                </a:lnTo>
                <a:lnTo>
                  <a:pt x="66472" y="1905635"/>
                </a:lnTo>
                <a:lnTo>
                  <a:pt x="104572" y="1905635"/>
                </a:lnTo>
                <a:lnTo>
                  <a:pt x="104572" y="108240"/>
                </a:lnTo>
                <a:lnTo>
                  <a:pt x="85586" y="75692"/>
                </a:lnTo>
                <a:close/>
              </a:path>
              <a:path w="171450" h="1905635">
                <a:moveTo>
                  <a:pt x="85522" y="0"/>
                </a:moveTo>
                <a:lnTo>
                  <a:pt x="2464" y="142494"/>
                </a:lnTo>
                <a:lnTo>
                  <a:pt x="0" y="149689"/>
                </a:lnTo>
                <a:lnTo>
                  <a:pt x="464" y="157003"/>
                </a:lnTo>
                <a:lnTo>
                  <a:pt x="3643" y="163603"/>
                </a:lnTo>
                <a:lnTo>
                  <a:pt x="9322" y="168656"/>
                </a:lnTo>
                <a:lnTo>
                  <a:pt x="16444" y="171049"/>
                </a:lnTo>
                <a:lnTo>
                  <a:pt x="23721" y="170561"/>
                </a:lnTo>
                <a:lnTo>
                  <a:pt x="30307" y="167405"/>
                </a:lnTo>
                <a:lnTo>
                  <a:pt x="35357" y="161798"/>
                </a:lnTo>
                <a:lnTo>
                  <a:pt x="66472" y="108458"/>
                </a:lnTo>
                <a:lnTo>
                  <a:pt x="66472" y="37846"/>
                </a:lnTo>
                <a:lnTo>
                  <a:pt x="107616" y="37846"/>
                </a:lnTo>
                <a:lnTo>
                  <a:pt x="85522" y="0"/>
                </a:lnTo>
                <a:close/>
              </a:path>
              <a:path w="171450" h="1905635">
                <a:moveTo>
                  <a:pt x="107616" y="37846"/>
                </a:moveTo>
                <a:lnTo>
                  <a:pt x="104572" y="37846"/>
                </a:lnTo>
                <a:lnTo>
                  <a:pt x="104572" y="108240"/>
                </a:lnTo>
                <a:lnTo>
                  <a:pt x="135814" y="161798"/>
                </a:lnTo>
                <a:lnTo>
                  <a:pt x="140846" y="167405"/>
                </a:lnTo>
                <a:lnTo>
                  <a:pt x="147403" y="170561"/>
                </a:lnTo>
                <a:lnTo>
                  <a:pt x="154674" y="171049"/>
                </a:lnTo>
                <a:lnTo>
                  <a:pt x="161849" y="168656"/>
                </a:lnTo>
                <a:lnTo>
                  <a:pt x="167528" y="163603"/>
                </a:lnTo>
                <a:lnTo>
                  <a:pt x="170707" y="157003"/>
                </a:lnTo>
                <a:lnTo>
                  <a:pt x="171172" y="149689"/>
                </a:lnTo>
                <a:lnTo>
                  <a:pt x="168707" y="142494"/>
                </a:lnTo>
                <a:lnTo>
                  <a:pt x="107616" y="37846"/>
                </a:lnTo>
                <a:close/>
              </a:path>
              <a:path w="171450" h="1905635">
                <a:moveTo>
                  <a:pt x="104572" y="37846"/>
                </a:moveTo>
                <a:lnTo>
                  <a:pt x="66472" y="37846"/>
                </a:lnTo>
                <a:lnTo>
                  <a:pt x="66472" y="108458"/>
                </a:lnTo>
                <a:lnTo>
                  <a:pt x="85586" y="75692"/>
                </a:lnTo>
                <a:lnTo>
                  <a:pt x="69139" y="47498"/>
                </a:lnTo>
                <a:lnTo>
                  <a:pt x="104572" y="47498"/>
                </a:lnTo>
                <a:lnTo>
                  <a:pt x="104572" y="37846"/>
                </a:lnTo>
                <a:close/>
              </a:path>
              <a:path w="171450" h="1905635">
                <a:moveTo>
                  <a:pt x="104572" y="47498"/>
                </a:moveTo>
                <a:lnTo>
                  <a:pt x="102032" y="47498"/>
                </a:lnTo>
                <a:lnTo>
                  <a:pt x="85586" y="75692"/>
                </a:lnTo>
                <a:lnTo>
                  <a:pt x="104572" y="108240"/>
                </a:lnTo>
                <a:lnTo>
                  <a:pt x="104572" y="47498"/>
                </a:lnTo>
                <a:close/>
              </a:path>
              <a:path w="171450" h="1905635">
                <a:moveTo>
                  <a:pt x="102032" y="47498"/>
                </a:moveTo>
                <a:lnTo>
                  <a:pt x="69139" y="47498"/>
                </a:lnTo>
                <a:lnTo>
                  <a:pt x="85586" y="75692"/>
                </a:lnTo>
                <a:lnTo>
                  <a:pt x="102032" y="474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381" y="4909451"/>
            <a:ext cx="8437245" cy="261620"/>
          </a:xfrm>
          <a:custGeom>
            <a:avLst/>
            <a:gdLst/>
            <a:ahLst/>
            <a:cxnLst/>
            <a:rect l="l" t="t" r="r" b="b"/>
            <a:pathLst>
              <a:path w="8437245" h="261620">
                <a:moveTo>
                  <a:pt x="0" y="261607"/>
                </a:moveTo>
                <a:lnTo>
                  <a:pt x="8436737" y="261607"/>
                </a:lnTo>
                <a:lnTo>
                  <a:pt x="8436737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1121" y="4934458"/>
            <a:ext cx="787780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5" dirty="0">
                <a:solidFill>
                  <a:srgbClr val="FF0000"/>
                </a:solidFill>
                <a:latin typeface="Arial"/>
                <a:cs typeface="Arial"/>
              </a:rPr>
              <a:t>Tuvalet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sayılarının 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yeterliliği 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bu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sayılara 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göre hesaplanacak. </a:t>
            </a:r>
            <a:r>
              <a:rPr sz="1100" b="1" spc="-45" dirty="0">
                <a:solidFill>
                  <a:srgbClr val="FF0000"/>
                </a:solidFill>
                <a:latin typeface="Arial"/>
                <a:cs typeface="Arial"/>
              </a:rPr>
              <a:t>(20 </a:t>
            </a:r>
            <a:r>
              <a:rPr sz="1100" b="1" spc="-80" dirty="0">
                <a:solidFill>
                  <a:srgbClr val="FF0000"/>
                </a:solidFill>
                <a:latin typeface="Arial"/>
                <a:cs typeface="Arial"/>
              </a:rPr>
              <a:t>kız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öğrenci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için 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sz="1100" b="1" spc="-45" dirty="0">
                <a:solidFill>
                  <a:srgbClr val="FF0000"/>
                </a:solidFill>
                <a:latin typeface="Arial"/>
                <a:cs typeface="Arial"/>
              </a:rPr>
              <a:t>tuvalet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kabini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60 </a:t>
            </a:r>
            <a:r>
              <a:rPr sz="1100" b="1" spc="-80" dirty="0">
                <a:solidFill>
                  <a:srgbClr val="FF0000"/>
                </a:solidFill>
                <a:latin typeface="Arial"/>
                <a:cs typeface="Arial"/>
              </a:rPr>
              <a:t>kız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öğrenci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için 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lavabo</a:t>
            </a:r>
            <a:r>
              <a:rPr sz="11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80" dirty="0">
                <a:solidFill>
                  <a:srgbClr val="FF0000"/>
                </a:solidFill>
                <a:latin typeface="Arial"/>
                <a:cs typeface="Arial"/>
              </a:rPr>
              <a:t>olacak)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514" y="5321566"/>
            <a:ext cx="8747125" cy="26162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100" b="1" spc="-65" dirty="0">
                <a:solidFill>
                  <a:srgbClr val="FF0000"/>
                </a:solidFill>
                <a:latin typeface="Arial"/>
                <a:cs typeface="Arial"/>
              </a:rPr>
              <a:t>Tuvalet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sayılarının 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yeterliliği 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bu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sayılara </a:t>
            </a:r>
            <a:r>
              <a:rPr sz="1100" b="1" spc="-85" dirty="0">
                <a:solidFill>
                  <a:srgbClr val="FF0000"/>
                </a:solidFill>
                <a:latin typeface="Arial"/>
                <a:cs typeface="Arial"/>
              </a:rPr>
              <a:t>göre hesaplanacak. </a:t>
            </a:r>
            <a:r>
              <a:rPr sz="1100" b="1" spc="-45" dirty="0">
                <a:solidFill>
                  <a:srgbClr val="FF0000"/>
                </a:solidFill>
                <a:latin typeface="Arial"/>
                <a:cs typeface="Arial"/>
              </a:rPr>
              <a:t>(40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erkek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öğrenci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için 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sz="1100" b="1" spc="-45" dirty="0">
                <a:solidFill>
                  <a:srgbClr val="FF0000"/>
                </a:solidFill>
                <a:latin typeface="Arial"/>
                <a:cs typeface="Arial"/>
              </a:rPr>
              <a:t>tuvalet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kabini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60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erkek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öğrenci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için 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lavabo</a:t>
            </a:r>
            <a:r>
              <a:rPr sz="11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80" dirty="0">
                <a:solidFill>
                  <a:srgbClr val="FF0000"/>
                </a:solidFill>
                <a:latin typeface="Arial"/>
                <a:cs typeface="Arial"/>
              </a:rPr>
              <a:t>olacak)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98794" y="4264278"/>
            <a:ext cx="289560" cy="645795"/>
          </a:xfrm>
          <a:custGeom>
            <a:avLst/>
            <a:gdLst/>
            <a:ahLst/>
            <a:cxnLst/>
            <a:rect l="l" t="t" r="r" b="b"/>
            <a:pathLst>
              <a:path w="289560" h="645795">
                <a:moveTo>
                  <a:pt x="16446" y="474237"/>
                </a:moveTo>
                <a:lnTo>
                  <a:pt x="9251" y="476631"/>
                </a:lnTo>
                <a:lnTo>
                  <a:pt x="3643" y="481681"/>
                </a:lnTo>
                <a:lnTo>
                  <a:pt x="488" y="488267"/>
                </a:lnTo>
                <a:lnTo>
                  <a:pt x="0" y="495544"/>
                </a:lnTo>
                <a:lnTo>
                  <a:pt x="2393" y="502666"/>
                </a:lnTo>
                <a:lnTo>
                  <a:pt x="85578" y="645287"/>
                </a:lnTo>
                <a:lnTo>
                  <a:pt x="107652" y="607441"/>
                </a:lnTo>
                <a:lnTo>
                  <a:pt x="66528" y="607441"/>
                </a:lnTo>
                <a:lnTo>
                  <a:pt x="66528" y="536829"/>
                </a:lnTo>
                <a:lnTo>
                  <a:pt x="35413" y="483489"/>
                </a:lnTo>
                <a:lnTo>
                  <a:pt x="30360" y="477881"/>
                </a:lnTo>
                <a:lnTo>
                  <a:pt x="23760" y="474726"/>
                </a:lnTo>
                <a:lnTo>
                  <a:pt x="16446" y="474237"/>
                </a:lnTo>
                <a:close/>
              </a:path>
              <a:path w="289560" h="645795">
                <a:moveTo>
                  <a:pt x="66528" y="536829"/>
                </a:moveTo>
                <a:lnTo>
                  <a:pt x="66528" y="607441"/>
                </a:lnTo>
                <a:lnTo>
                  <a:pt x="104628" y="607441"/>
                </a:lnTo>
                <a:lnTo>
                  <a:pt x="104628" y="597789"/>
                </a:lnTo>
                <a:lnTo>
                  <a:pt x="69068" y="597789"/>
                </a:lnTo>
                <a:lnTo>
                  <a:pt x="85578" y="569486"/>
                </a:lnTo>
                <a:lnTo>
                  <a:pt x="66528" y="536829"/>
                </a:lnTo>
                <a:close/>
              </a:path>
              <a:path w="289560" h="645795">
                <a:moveTo>
                  <a:pt x="154709" y="474237"/>
                </a:moveTo>
                <a:lnTo>
                  <a:pt x="147395" y="474726"/>
                </a:lnTo>
                <a:lnTo>
                  <a:pt x="140795" y="477881"/>
                </a:lnTo>
                <a:lnTo>
                  <a:pt x="135743" y="483489"/>
                </a:lnTo>
                <a:lnTo>
                  <a:pt x="104628" y="536829"/>
                </a:lnTo>
                <a:lnTo>
                  <a:pt x="104628" y="607441"/>
                </a:lnTo>
                <a:lnTo>
                  <a:pt x="107652" y="607441"/>
                </a:lnTo>
                <a:lnTo>
                  <a:pt x="168763" y="502666"/>
                </a:lnTo>
                <a:lnTo>
                  <a:pt x="171156" y="495544"/>
                </a:lnTo>
                <a:lnTo>
                  <a:pt x="170668" y="488267"/>
                </a:lnTo>
                <a:lnTo>
                  <a:pt x="167512" y="481681"/>
                </a:lnTo>
                <a:lnTo>
                  <a:pt x="161905" y="476631"/>
                </a:lnTo>
                <a:lnTo>
                  <a:pt x="154709" y="474237"/>
                </a:lnTo>
                <a:close/>
              </a:path>
              <a:path w="289560" h="645795">
                <a:moveTo>
                  <a:pt x="85578" y="569486"/>
                </a:moveTo>
                <a:lnTo>
                  <a:pt x="69068" y="597789"/>
                </a:lnTo>
                <a:lnTo>
                  <a:pt x="102088" y="597789"/>
                </a:lnTo>
                <a:lnTo>
                  <a:pt x="85578" y="569486"/>
                </a:lnTo>
                <a:close/>
              </a:path>
              <a:path w="289560" h="645795">
                <a:moveTo>
                  <a:pt x="104628" y="536829"/>
                </a:moveTo>
                <a:lnTo>
                  <a:pt x="85578" y="569486"/>
                </a:lnTo>
                <a:lnTo>
                  <a:pt x="102088" y="597789"/>
                </a:lnTo>
                <a:lnTo>
                  <a:pt x="104628" y="597789"/>
                </a:lnTo>
                <a:lnTo>
                  <a:pt x="104628" y="536829"/>
                </a:lnTo>
                <a:close/>
              </a:path>
              <a:path w="289560" h="645795">
                <a:moveTo>
                  <a:pt x="270363" y="0"/>
                </a:moveTo>
                <a:lnTo>
                  <a:pt x="85578" y="0"/>
                </a:lnTo>
                <a:lnTo>
                  <a:pt x="78154" y="1494"/>
                </a:lnTo>
                <a:lnTo>
                  <a:pt x="72100" y="5572"/>
                </a:lnTo>
                <a:lnTo>
                  <a:pt x="68022" y="11626"/>
                </a:lnTo>
                <a:lnTo>
                  <a:pt x="66528" y="19050"/>
                </a:lnTo>
                <a:lnTo>
                  <a:pt x="66528" y="536829"/>
                </a:lnTo>
                <a:lnTo>
                  <a:pt x="85578" y="569486"/>
                </a:lnTo>
                <a:lnTo>
                  <a:pt x="104628" y="536829"/>
                </a:lnTo>
                <a:lnTo>
                  <a:pt x="104628" y="38100"/>
                </a:lnTo>
                <a:lnTo>
                  <a:pt x="85578" y="38100"/>
                </a:lnTo>
                <a:lnTo>
                  <a:pt x="104628" y="19050"/>
                </a:lnTo>
                <a:lnTo>
                  <a:pt x="289413" y="19050"/>
                </a:lnTo>
                <a:lnTo>
                  <a:pt x="287918" y="11626"/>
                </a:lnTo>
                <a:lnTo>
                  <a:pt x="283841" y="5572"/>
                </a:lnTo>
                <a:lnTo>
                  <a:pt x="277786" y="1494"/>
                </a:lnTo>
                <a:lnTo>
                  <a:pt x="270363" y="0"/>
                </a:lnTo>
                <a:close/>
              </a:path>
              <a:path w="289560" h="645795">
                <a:moveTo>
                  <a:pt x="104628" y="19050"/>
                </a:moveTo>
                <a:lnTo>
                  <a:pt x="85578" y="38100"/>
                </a:lnTo>
                <a:lnTo>
                  <a:pt x="104628" y="38100"/>
                </a:lnTo>
                <a:lnTo>
                  <a:pt x="104628" y="19050"/>
                </a:lnTo>
                <a:close/>
              </a:path>
              <a:path w="289560" h="645795">
                <a:moveTo>
                  <a:pt x="251313" y="19050"/>
                </a:moveTo>
                <a:lnTo>
                  <a:pt x="104628" y="19050"/>
                </a:lnTo>
                <a:lnTo>
                  <a:pt x="104628" y="38100"/>
                </a:lnTo>
                <a:lnTo>
                  <a:pt x="270363" y="38100"/>
                </a:lnTo>
                <a:lnTo>
                  <a:pt x="266553" y="34290"/>
                </a:lnTo>
                <a:lnTo>
                  <a:pt x="251313" y="34290"/>
                </a:lnTo>
                <a:lnTo>
                  <a:pt x="251313" y="19050"/>
                </a:lnTo>
                <a:close/>
              </a:path>
              <a:path w="289560" h="645795">
                <a:moveTo>
                  <a:pt x="251313" y="19050"/>
                </a:moveTo>
                <a:lnTo>
                  <a:pt x="251313" y="34290"/>
                </a:lnTo>
                <a:lnTo>
                  <a:pt x="266553" y="34290"/>
                </a:lnTo>
                <a:lnTo>
                  <a:pt x="251313" y="19050"/>
                </a:lnTo>
                <a:close/>
              </a:path>
              <a:path w="289560" h="645795">
                <a:moveTo>
                  <a:pt x="289413" y="19050"/>
                </a:moveTo>
                <a:lnTo>
                  <a:pt x="251313" y="19050"/>
                </a:lnTo>
                <a:lnTo>
                  <a:pt x="266553" y="34290"/>
                </a:lnTo>
                <a:lnTo>
                  <a:pt x="289413" y="34290"/>
                </a:lnTo>
                <a:lnTo>
                  <a:pt x="289413" y="19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61026" y="4565650"/>
            <a:ext cx="403860" cy="772795"/>
          </a:xfrm>
          <a:custGeom>
            <a:avLst/>
            <a:gdLst/>
            <a:ahLst/>
            <a:cxnLst/>
            <a:rect l="l" t="t" r="r" b="b"/>
            <a:pathLst>
              <a:path w="403860" h="772795">
                <a:moveTo>
                  <a:pt x="248548" y="601801"/>
                </a:moveTo>
                <a:lnTo>
                  <a:pt x="241426" y="604266"/>
                </a:lnTo>
                <a:lnTo>
                  <a:pt x="235747" y="609244"/>
                </a:lnTo>
                <a:lnTo>
                  <a:pt x="232568" y="615807"/>
                </a:lnTo>
                <a:lnTo>
                  <a:pt x="232104" y="623107"/>
                </a:lnTo>
                <a:lnTo>
                  <a:pt x="234569" y="630301"/>
                </a:lnTo>
                <a:lnTo>
                  <a:pt x="317626" y="772794"/>
                </a:lnTo>
                <a:lnTo>
                  <a:pt x="339720" y="734949"/>
                </a:lnTo>
                <a:lnTo>
                  <a:pt x="298576" y="734949"/>
                </a:lnTo>
                <a:lnTo>
                  <a:pt x="298576" y="664463"/>
                </a:lnTo>
                <a:lnTo>
                  <a:pt x="267462" y="611124"/>
                </a:lnTo>
                <a:lnTo>
                  <a:pt x="262411" y="605444"/>
                </a:lnTo>
                <a:lnTo>
                  <a:pt x="255825" y="602265"/>
                </a:lnTo>
                <a:lnTo>
                  <a:pt x="248548" y="601801"/>
                </a:lnTo>
                <a:close/>
              </a:path>
              <a:path w="403860" h="772795">
                <a:moveTo>
                  <a:pt x="298576" y="664463"/>
                </a:moveTo>
                <a:lnTo>
                  <a:pt x="298576" y="734949"/>
                </a:lnTo>
                <a:lnTo>
                  <a:pt x="336676" y="734949"/>
                </a:lnTo>
                <a:lnTo>
                  <a:pt x="336676" y="725424"/>
                </a:lnTo>
                <a:lnTo>
                  <a:pt x="301244" y="725424"/>
                </a:lnTo>
                <a:lnTo>
                  <a:pt x="317690" y="697230"/>
                </a:lnTo>
                <a:lnTo>
                  <a:pt x="298576" y="664463"/>
                </a:lnTo>
                <a:close/>
              </a:path>
              <a:path w="403860" h="772795">
                <a:moveTo>
                  <a:pt x="386760" y="601801"/>
                </a:moveTo>
                <a:lnTo>
                  <a:pt x="379460" y="602265"/>
                </a:lnTo>
                <a:lnTo>
                  <a:pt x="372897" y="605444"/>
                </a:lnTo>
                <a:lnTo>
                  <a:pt x="367919" y="611124"/>
                </a:lnTo>
                <a:lnTo>
                  <a:pt x="336676" y="664681"/>
                </a:lnTo>
                <a:lnTo>
                  <a:pt x="336676" y="734949"/>
                </a:lnTo>
                <a:lnTo>
                  <a:pt x="339720" y="734949"/>
                </a:lnTo>
                <a:lnTo>
                  <a:pt x="400812" y="630301"/>
                </a:lnTo>
                <a:lnTo>
                  <a:pt x="403258" y="623107"/>
                </a:lnTo>
                <a:lnTo>
                  <a:pt x="402764" y="615807"/>
                </a:lnTo>
                <a:lnTo>
                  <a:pt x="399579" y="609244"/>
                </a:lnTo>
                <a:lnTo>
                  <a:pt x="393953" y="604266"/>
                </a:lnTo>
                <a:lnTo>
                  <a:pt x="386760" y="601801"/>
                </a:lnTo>
                <a:close/>
              </a:path>
              <a:path w="403860" h="772795">
                <a:moveTo>
                  <a:pt x="317690" y="697230"/>
                </a:moveTo>
                <a:lnTo>
                  <a:pt x="301244" y="725424"/>
                </a:lnTo>
                <a:lnTo>
                  <a:pt x="334137" y="725424"/>
                </a:lnTo>
                <a:lnTo>
                  <a:pt x="317690" y="697230"/>
                </a:lnTo>
                <a:close/>
              </a:path>
              <a:path w="403860" h="772795">
                <a:moveTo>
                  <a:pt x="336676" y="664681"/>
                </a:moveTo>
                <a:lnTo>
                  <a:pt x="317690" y="697230"/>
                </a:lnTo>
                <a:lnTo>
                  <a:pt x="334137" y="725424"/>
                </a:lnTo>
                <a:lnTo>
                  <a:pt x="336676" y="725424"/>
                </a:lnTo>
                <a:lnTo>
                  <a:pt x="336676" y="664681"/>
                </a:lnTo>
                <a:close/>
              </a:path>
              <a:path w="403860" h="772795">
                <a:moveTo>
                  <a:pt x="298576" y="19050"/>
                </a:moveTo>
                <a:lnTo>
                  <a:pt x="298576" y="664463"/>
                </a:lnTo>
                <a:lnTo>
                  <a:pt x="317690" y="697230"/>
                </a:lnTo>
                <a:lnTo>
                  <a:pt x="336676" y="664681"/>
                </a:lnTo>
                <a:lnTo>
                  <a:pt x="336676" y="38100"/>
                </a:lnTo>
                <a:lnTo>
                  <a:pt x="317626" y="38100"/>
                </a:lnTo>
                <a:lnTo>
                  <a:pt x="298576" y="19050"/>
                </a:lnTo>
                <a:close/>
              </a:path>
              <a:path w="403860" h="772795">
                <a:moveTo>
                  <a:pt x="20827" y="1777"/>
                </a:moveTo>
                <a:lnTo>
                  <a:pt x="0" y="1777"/>
                </a:lnTo>
                <a:lnTo>
                  <a:pt x="0" y="19050"/>
                </a:lnTo>
                <a:lnTo>
                  <a:pt x="1494" y="26473"/>
                </a:lnTo>
                <a:lnTo>
                  <a:pt x="5572" y="32527"/>
                </a:lnTo>
                <a:lnTo>
                  <a:pt x="11626" y="36605"/>
                </a:lnTo>
                <a:lnTo>
                  <a:pt x="19050" y="38100"/>
                </a:lnTo>
                <a:lnTo>
                  <a:pt x="298576" y="38100"/>
                </a:lnTo>
                <a:lnTo>
                  <a:pt x="298576" y="19050"/>
                </a:lnTo>
                <a:lnTo>
                  <a:pt x="38100" y="19050"/>
                </a:lnTo>
                <a:lnTo>
                  <a:pt x="20827" y="1777"/>
                </a:lnTo>
                <a:close/>
              </a:path>
              <a:path w="403860" h="772795">
                <a:moveTo>
                  <a:pt x="325471" y="1777"/>
                </a:moveTo>
                <a:lnTo>
                  <a:pt x="38100" y="1777"/>
                </a:lnTo>
                <a:lnTo>
                  <a:pt x="38100" y="19050"/>
                </a:lnTo>
                <a:lnTo>
                  <a:pt x="298576" y="19050"/>
                </a:lnTo>
                <a:lnTo>
                  <a:pt x="317626" y="38100"/>
                </a:lnTo>
                <a:lnTo>
                  <a:pt x="336676" y="38100"/>
                </a:lnTo>
                <a:lnTo>
                  <a:pt x="336676" y="19050"/>
                </a:lnTo>
                <a:lnTo>
                  <a:pt x="335182" y="11626"/>
                </a:lnTo>
                <a:lnTo>
                  <a:pt x="331104" y="5572"/>
                </a:lnTo>
                <a:lnTo>
                  <a:pt x="325471" y="1777"/>
                </a:lnTo>
                <a:close/>
              </a:path>
              <a:path w="403860" h="772795">
                <a:moveTo>
                  <a:pt x="317626" y="0"/>
                </a:moveTo>
                <a:lnTo>
                  <a:pt x="19050" y="0"/>
                </a:lnTo>
                <a:lnTo>
                  <a:pt x="38100" y="19050"/>
                </a:lnTo>
                <a:lnTo>
                  <a:pt x="38100" y="1777"/>
                </a:lnTo>
                <a:lnTo>
                  <a:pt x="325471" y="1777"/>
                </a:lnTo>
                <a:lnTo>
                  <a:pt x="325050" y="1494"/>
                </a:lnTo>
                <a:lnTo>
                  <a:pt x="3176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6410" y="2909697"/>
            <a:ext cx="171450" cy="568325"/>
          </a:xfrm>
          <a:custGeom>
            <a:avLst/>
            <a:gdLst/>
            <a:ahLst/>
            <a:cxnLst/>
            <a:rect l="l" t="t" r="r" b="b"/>
            <a:pathLst>
              <a:path w="171450" h="568325">
                <a:moveTo>
                  <a:pt x="82391" y="75497"/>
                </a:moveTo>
                <a:lnTo>
                  <a:pt x="64684" y="108985"/>
                </a:lnTo>
                <a:lnTo>
                  <a:pt x="83950" y="568198"/>
                </a:lnTo>
                <a:lnTo>
                  <a:pt x="122050" y="566674"/>
                </a:lnTo>
                <a:lnTo>
                  <a:pt x="102777" y="107310"/>
                </a:lnTo>
                <a:lnTo>
                  <a:pt x="82391" y="75497"/>
                </a:lnTo>
                <a:close/>
              </a:path>
              <a:path w="171450" h="568325">
                <a:moveTo>
                  <a:pt x="79251" y="0"/>
                </a:moveTo>
                <a:lnTo>
                  <a:pt x="2162" y="145795"/>
                </a:lnTo>
                <a:lnTo>
                  <a:pt x="0" y="153038"/>
                </a:lnTo>
                <a:lnTo>
                  <a:pt x="765" y="160305"/>
                </a:lnTo>
                <a:lnTo>
                  <a:pt x="4198" y="166762"/>
                </a:lnTo>
                <a:lnTo>
                  <a:pt x="10036" y="171576"/>
                </a:lnTo>
                <a:lnTo>
                  <a:pt x="17279" y="173666"/>
                </a:lnTo>
                <a:lnTo>
                  <a:pt x="24546" y="172862"/>
                </a:lnTo>
                <a:lnTo>
                  <a:pt x="31003" y="169416"/>
                </a:lnTo>
                <a:lnTo>
                  <a:pt x="35817" y="163575"/>
                </a:lnTo>
                <a:lnTo>
                  <a:pt x="64684" y="108985"/>
                </a:lnTo>
                <a:lnTo>
                  <a:pt x="61725" y="38480"/>
                </a:lnTo>
                <a:lnTo>
                  <a:pt x="99825" y="36956"/>
                </a:lnTo>
                <a:lnTo>
                  <a:pt x="102954" y="36956"/>
                </a:lnTo>
                <a:lnTo>
                  <a:pt x="79251" y="0"/>
                </a:lnTo>
                <a:close/>
              </a:path>
              <a:path w="171450" h="568325">
                <a:moveTo>
                  <a:pt x="102954" y="36956"/>
                </a:moveTo>
                <a:lnTo>
                  <a:pt x="99825" y="36956"/>
                </a:lnTo>
                <a:lnTo>
                  <a:pt x="102777" y="107310"/>
                </a:lnTo>
                <a:lnTo>
                  <a:pt x="136147" y="159385"/>
                </a:lnTo>
                <a:lnTo>
                  <a:pt x="141434" y="164834"/>
                </a:lnTo>
                <a:lnTo>
                  <a:pt x="148149" y="167735"/>
                </a:lnTo>
                <a:lnTo>
                  <a:pt x="155436" y="167921"/>
                </a:lnTo>
                <a:lnTo>
                  <a:pt x="162436" y="165226"/>
                </a:lnTo>
                <a:lnTo>
                  <a:pt x="167886" y="159938"/>
                </a:lnTo>
                <a:lnTo>
                  <a:pt x="170787" y="153209"/>
                </a:lnTo>
                <a:lnTo>
                  <a:pt x="170973" y="145885"/>
                </a:lnTo>
                <a:lnTo>
                  <a:pt x="168278" y="138811"/>
                </a:lnTo>
                <a:lnTo>
                  <a:pt x="102954" y="36956"/>
                </a:lnTo>
                <a:close/>
              </a:path>
              <a:path w="171450" h="568325">
                <a:moveTo>
                  <a:pt x="99825" y="36956"/>
                </a:moveTo>
                <a:lnTo>
                  <a:pt x="61725" y="38480"/>
                </a:lnTo>
                <a:lnTo>
                  <a:pt x="64684" y="108985"/>
                </a:lnTo>
                <a:lnTo>
                  <a:pt x="82391" y="75497"/>
                </a:lnTo>
                <a:lnTo>
                  <a:pt x="64773" y="48005"/>
                </a:lnTo>
                <a:lnTo>
                  <a:pt x="97666" y="46608"/>
                </a:lnTo>
                <a:lnTo>
                  <a:pt x="100230" y="46608"/>
                </a:lnTo>
                <a:lnTo>
                  <a:pt x="99825" y="36956"/>
                </a:lnTo>
                <a:close/>
              </a:path>
              <a:path w="171450" h="568325">
                <a:moveTo>
                  <a:pt x="100230" y="46608"/>
                </a:moveTo>
                <a:lnTo>
                  <a:pt x="97666" y="46608"/>
                </a:lnTo>
                <a:lnTo>
                  <a:pt x="82391" y="75497"/>
                </a:lnTo>
                <a:lnTo>
                  <a:pt x="102777" y="107310"/>
                </a:lnTo>
                <a:lnTo>
                  <a:pt x="100230" y="46608"/>
                </a:lnTo>
                <a:close/>
              </a:path>
              <a:path w="171450" h="568325">
                <a:moveTo>
                  <a:pt x="97666" y="46608"/>
                </a:moveTo>
                <a:lnTo>
                  <a:pt x="64773" y="48005"/>
                </a:lnTo>
                <a:lnTo>
                  <a:pt x="82391" y="75497"/>
                </a:lnTo>
                <a:lnTo>
                  <a:pt x="97666" y="466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235" y="5820651"/>
            <a:ext cx="4872990" cy="261620"/>
          </a:xfrm>
          <a:custGeom>
            <a:avLst/>
            <a:gdLst/>
            <a:ahLst/>
            <a:cxnLst/>
            <a:rect l="l" t="t" r="r" b="b"/>
            <a:pathLst>
              <a:path w="4872990" h="261620">
                <a:moveTo>
                  <a:pt x="0" y="261607"/>
                </a:moveTo>
                <a:lnTo>
                  <a:pt x="4872863" y="261607"/>
                </a:lnTo>
                <a:lnTo>
                  <a:pt x="4872863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0935" y="5845861"/>
            <a:ext cx="48393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solidFill>
                  <a:srgbClr val="FF0000"/>
                </a:solidFill>
                <a:latin typeface="Arial"/>
                <a:cs typeface="Arial"/>
              </a:rPr>
              <a:t>AP: </a:t>
            </a:r>
            <a:r>
              <a:rPr sz="1100" b="1" spc="-65" dirty="0">
                <a:solidFill>
                  <a:srgbClr val="FF0000"/>
                </a:solidFill>
                <a:latin typeface="Arial"/>
                <a:cs typeface="Arial"/>
              </a:rPr>
              <a:t>Ağırlıklı 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Puan: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Değerlendirmede ölçüt olarak </a:t>
            </a:r>
            <a:r>
              <a:rPr sz="1100" b="1" spc="-80" dirty="0">
                <a:solidFill>
                  <a:srgbClr val="FF0000"/>
                </a:solidFill>
                <a:latin typeface="Arial"/>
                <a:cs typeface="Arial"/>
              </a:rPr>
              <a:t>alınacak</a:t>
            </a: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FF0000"/>
                </a:solidFill>
                <a:latin typeface="Arial"/>
                <a:cs typeface="Arial"/>
              </a:rPr>
              <a:t>puandır.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6674" y="6137160"/>
            <a:ext cx="5307965" cy="261620"/>
          </a:xfrm>
          <a:custGeom>
            <a:avLst/>
            <a:gdLst/>
            <a:ahLst/>
            <a:cxnLst/>
            <a:rect l="l" t="t" r="r" b="b"/>
            <a:pathLst>
              <a:path w="5307965" h="261620">
                <a:moveTo>
                  <a:pt x="0" y="261607"/>
                </a:moveTo>
                <a:lnTo>
                  <a:pt x="5307457" y="261607"/>
                </a:lnTo>
                <a:lnTo>
                  <a:pt x="5307457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9374" y="6162547"/>
            <a:ext cx="5290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VP: </a:t>
            </a:r>
            <a:r>
              <a:rPr sz="1100" b="1" spc="-60" dirty="0">
                <a:solidFill>
                  <a:srgbClr val="FF0000"/>
                </a:solidFill>
                <a:latin typeface="Arial"/>
                <a:cs typeface="Arial"/>
              </a:rPr>
              <a:t>Verilen 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Puan: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Değerlendirme </a:t>
            </a: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Komisyonunun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değerlendirme </a:t>
            </a:r>
            <a:r>
              <a:rPr sz="1100" b="1" spc="-110" dirty="0">
                <a:solidFill>
                  <a:srgbClr val="FF0000"/>
                </a:solidFill>
                <a:latin typeface="Arial"/>
                <a:cs typeface="Arial"/>
              </a:rPr>
              <a:t>sonucu </a:t>
            </a:r>
            <a:r>
              <a:rPr sz="1100" b="1" spc="-70" dirty="0">
                <a:solidFill>
                  <a:srgbClr val="FF0000"/>
                </a:solidFill>
                <a:latin typeface="Arial"/>
                <a:cs typeface="Arial"/>
              </a:rPr>
              <a:t>verdiği</a:t>
            </a:r>
            <a:r>
              <a:rPr sz="11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FF0000"/>
                </a:solidFill>
                <a:latin typeface="Arial"/>
                <a:cs typeface="Arial"/>
              </a:rPr>
              <a:t>puandır.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78653" y="5854056"/>
            <a:ext cx="534035" cy="171450"/>
          </a:xfrm>
          <a:custGeom>
            <a:avLst/>
            <a:gdLst/>
            <a:ahLst/>
            <a:cxnLst/>
            <a:rect l="l" t="t" r="r" b="b"/>
            <a:pathLst>
              <a:path w="534035" h="171450">
                <a:moveTo>
                  <a:pt x="457951" y="85574"/>
                </a:moveTo>
                <a:lnTo>
                  <a:pt x="371856" y="135796"/>
                </a:lnTo>
                <a:lnTo>
                  <a:pt x="366248" y="140823"/>
                </a:lnTo>
                <a:lnTo>
                  <a:pt x="363093" y="147401"/>
                </a:lnTo>
                <a:lnTo>
                  <a:pt x="362604" y="154688"/>
                </a:lnTo>
                <a:lnTo>
                  <a:pt x="364998" y="161844"/>
                </a:lnTo>
                <a:lnTo>
                  <a:pt x="370048" y="167498"/>
                </a:lnTo>
                <a:lnTo>
                  <a:pt x="376634" y="170674"/>
                </a:lnTo>
                <a:lnTo>
                  <a:pt x="383911" y="171149"/>
                </a:lnTo>
                <a:lnTo>
                  <a:pt x="391033" y="168702"/>
                </a:lnTo>
                <a:lnTo>
                  <a:pt x="500972" y="104618"/>
                </a:lnTo>
                <a:lnTo>
                  <a:pt x="495808" y="104618"/>
                </a:lnTo>
                <a:lnTo>
                  <a:pt x="495808" y="102027"/>
                </a:lnTo>
                <a:lnTo>
                  <a:pt x="486156" y="102027"/>
                </a:lnTo>
                <a:lnTo>
                  <a:pt x="457951" y="85574"/>
                </a:lnTo>
                <a:close/>
              </a:path>
              <a:path w="534035" h="171450">
                <a:moveTo>
                  <a:pt x="425283" y="66518"/>
                </a:moveTo>
                <a:lnTo>
                  <a:pt x="0" y="66518"/>
                </a:lnTo>
                <a:lnTo>
                  <a:pt x="0" y="104618"/>
                </a:lnTo>
                <a:lnTo>
                  <a:pt x="425304" y="104618"/>
                </a:lnTo>
                <a:lnTo>
                  <a:pt x="457951" y="85574"/>
                </a:lnTo>
                <a:lnTo>
                  <a:pt x="425283" y="66518"/>
                </a:lnTo>
                <a:close/>
              </a:path>
              <a:path w="534035" h="171450">
                <a:moveTo>
                  <a:pt x="500967" y="66518"/>
                </a:moveTo>
                <a:lnTo>
                  <a:pt x="495808" y="66518"/>
                </a:lnTo>
                <a:lnTo>
                  <a:pt x="495808" y="104618"/>
                </a:lnTo>
                <a:lnTo>
                  <a:pt x="500972" y="104618"/>
                </a:lnTo>
                <a:lnTo>
                  <a:pt x="533654" y="85568"/>
                </a:lnTo>
                <a:lnTo>
                  <a:pt x="500967" y="66518"/>
                </a:lnTo>
                <a:close/>
              </a:path>
              <a:path w="534035" h="171450">
                <a:moveTo>
                  <a:pt x="486156" y="69121"/>
                </a:moveTo>
                <a:lnTo>
                  <a:pt x="457951" y="85574"/>
                </a:lnTo>
                <a:lnTo>
                  <a:pt x="486156" y="102027"/>
                </a:lnTo>
                <a:lnTo>
                  <a:pt x="486156" y="69121"/>
                </a:lnTo>
                <a:close/>
              </a:path>
              <a:path w="534035" h="171450">
                <a:moveTo>
                  <a:pt x="495808" y="69121"/>
                </a:moveTo>
                <a:lnTo>
                  <a:pt x="486156" y="69121"/>
                </a:lnTo>
                <a:lnTo>
                  <a:pt x="486156" y="102027"/>
                </a:lnTo>
                <a:lnTo>
                  <a:pt x="495808" y="102027"/>
                </a:lnTo>
                <a:lnTo>
                  <a:pt x="495808" y="69121"/>
                </a:lnTo>
                <a:close/>
              </a:path>
              <a:path w="534035" h="171450">
                <a:moveTo>
                  <a:pt x="383911" y="0"/>
                </a:moveTo>
                <a:lnTo>
                  <a:pt x="376634" y="475"/>
                </a:lnTo>
                <a:lnTo>
                  <a:pt x="370048" y="3650"/>
                </a:lnTo>
                <a:lnTo>
                  <a:pt x="364998" y="9304"/>
                </a:lnTo>
                <a:lnTo>
                  <a:pt x="362604" y="16460"/>
                </a:lnTo>
                <a:lnTo>
                  <a:pt x="363092" y="23747"/>
                </a:lnTo>
                <a:lnTo>
                  <a:pt x="366248" y="30325"/>
                </a:lnTo>
                <a:lnTo>
                  <a:pt x="371856" y="35352"/>
                </a:lnTo>
                <a:lnTo>
                  <a:pt x="457962" y="85568"/>
                </a:lnTo>
                <a:lnTo>
                  <a:pt x="486156" y="69121"/>
                </a:lnTo>
                <a:lnTo>
                  <a:pt x="495808" y="69121"/>
                </a:lnTo>
                <a:lnTo>
                  <a:pt x="495808" y="66518"/>
                </a:lnTo>
                <a:lnTo>
                  <a:pt x="500967" y="66518"/>
                </a:lnTo>
                <a:lnTo>
                  <a:pt x="391033" y="2446"/>
                </a:lnTo>
                <a:lnTo>
                  <a:pt x="3839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1909" y="6182384"/>
            <a:ext cx="381635" cy="171450"/>
          </a:xfrm>
          <a:custGeom>
            <a:avLst/>
            <a:gdLst/>
            <a:ahLst/>
            <a:cxnLst/>
            <a:rect l="l" t="t" r="r" b="b"/>
            <a:pathLst>
              <a:path w="381635" h="171450">
                <a:moveTo>
                  <a:pt x="305540" y="85573"/>
                </a:moveTo>
                <a:lnTo>
                  <a:pt x="219455" y="135789"/>
                </a:lnTo>
                <a:lnTo>
                  <a:pt x="213830" y="140822"/>
                </a:lnTo>
                <a:lnTo>
                  <a:pt x="210645" y="147400"/>
                </a:lnTo>
                <a:lnTo>
                  <a:pt x="210151" y="154688"/>
                </a:lnTo>
                <a:lnTo>
                  <a:pt x="212598" y="161849"/>
                </a:lnTo>
                <a:lnTo>
                  <a:pt x="217648" y="167497"/>
                </a:lnTo>
                <a:lnTo>
                  <a:pt x="224234" y="170670"/>
                </a:lnTo>
                <a:lnTo>
                  <a:pt x="231511" y="171147"/>
                </a:lnTo>
                <a:lnTo>
                  <a:pt x="238632" y="168707"/>
                </a:lnTo>
                <a:lnTo>
                  <a:pt x="348474" y="104623"/>
                </a:lnTo>
                <a:lnTo>
                  <a:pt x="343407" y="104623"/>
                </a:lnTo>
                <a:lnTo>
                  <a:pt x="343407" y="102032"/>
                </a:lnTo>
                <a:lnTo>
                  <a:pt x="333755" y="102032"/>
                </a:lnTo>
                <a:lnTo>
                  <a:pt x="305540" y="85573"/>
                </a:lnTo>
                <a:close/>
              </a:path>
              <a:path w="381635" h="171450">
                <a:moveTo>
                  <a:pt x="272883" y="66523"/>
                </a:moveTo>
                <a:lnTo>
                  <a:pt x="0" y="66523"/>
                </a:lnTo>
                <a:lnTo>
                  <a:pt x="0" y="104623"/>
                </a:lnTo>
                <a:lnTo>
                  <a:pt x="272883" y="104623"/>
                </a:lnTo>
                <a:lnTo>
                  <a:pt x="305540" y="85573"/>
                </a:lnTo>
                <a:lnTo>
                  <a:pt x="272883" y="66523"/>
                </a:lnTo>
                <a:close/>
              </a:path>
              <a:path w="381635" h="171450">
                <a:moveTo>
                  <a:pt x="348474" y="66523"/>
                </a:moveTo>
                <a:lnTo>
                  <a:pt x="343407" y="66523"/>
                </a:lnTo>
                <a:lnTo>
                  <a:pt x="343407" y="104623"/>
                </a:lnTo>
                <a:lnTo>
                  <a:pt x="348474" y="104623"/>
                </a:lnTo>
                <a:lnTo>
                  <a:pt x="381126" y="85573"/>
                </a:lnTo>
                <a:lnTo>
                  <a:pt x="348474" y="66523"/>
                </a:lnTo>
                <a:close/>
              </a:path>
              <a:path w="381635" h="171450">
                <a:moveTo>
                  <a:pt x="333755" y="69114"/>
                </a:moveTo>
                <a:lnTo>
                  <a:pt x="305540" y="85573"/>
                </a:lnTo>
                <a:lnTo>
                  <a:pt x="333755" y="102032"/>
                </a:lnTo>
                <a:lnTo>
                  <a:pt x="333755" y="69114"/>
                </a:lnTo>
                <a:close/>
              </a:path>
              <a:path w="381635" h="171450">
                <a:moveTo>
                  <a:pt x="343407" y="69114"/>
                </a:moveTo>
                <a:lnTo>
                  <a:pt x="333755" y="69114"/>
                </a:lnTo>
                <a:lnTo>
                  <a:pt x="333755" y="102032"/>
                </a:lnTo>
                <a:lnTo>
                  <a:pt x="343407" y="102032"/>
                </a:lnTo>
                <a:lnTo>
                  <a:pt x="343407" y="69114"/>
                </a:lnTo>
                <a:close/>
              </a:path>
              <a:path w="381635" h="171450">
                <a:moveTo>
                  <a:pt x="231511" y="0"/>
                </a:moveTo>
                <a:lnTo>
                  <a:pt x="224234" y="477"/>
                </a:lnTo>
                <a:lnTo>
                  <a:pt x="217648" y="3650"/>
                </a:lnTo>
                <a:lnTo>
                  <a:pt x="212598" y="9297"/>
                </a:lnTo>
                <a:lnTo>
                  <a:pt x="210151" y="16459"/>
                </a:lnTo>
                <a:lnTo>
                  <a:pt x="210645" y="23747"/>
                </a:lnTo>
                <a:lnTo>
                  <a:pt x="213830" y="30325"/>
                </a:lnTo>
                <a:lnTo>
                  <a:pt x="219455" y="35357"/>
                </a:lnTo>
                <a:lnTo>
                  <a:pt x="305540" y="85573"/>
                </a:lnTo>
                <a:lnTo>
                  <a:pt x="333755" y="69114"/>
                </a:lnTo>
                <a:lnTo>
                  <a:pt x="343407" y="69114"/>
                </a:lnTo>
                <a:lnTo>
                  <a:pt x="343407" y="66523"/>
                </a:lnTo>
                <a:lnTo>
                  <a:pt x="348474" y="66523"/>
                </a:lnTo>
                <a:lnTo>
                  <a:pt x="238632" y="2439"/>
                </a:lnTo>
                <a:lnTo>
                  <a:pt x="2315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21</a:t>
            </a:fld>
            <a:endParaRPr spc="-6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077" y="1168145"/>
            <a:ext cx="4507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5" dirty="0"/>
              <a:t>OKUL </a:t>
            </a:r>
            <a:r>
              <a:rPr sz="4400" spc="-635" dirty="0"/>
              <a:t>ÇEVRESİ </a:t>
            </a:r>
            <a:r>
              <a:rPr sz="4400" spc="-155" dirty="0"/>
              <a:t>(7</a:t>
            </a:r>
            <a:r>
              <a:rPr sz="4400" spc="-705" dirty="0"/>
              <a:t> </a:t>
            </a:r>
            <a:r>
              <a:rPr sz="4400" spc="-350" dirty="0"/>
              <a:t>P)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2420873"/>
            <a:ext cx="9059722" cy="1425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88981"/>
            <a:ext cx="9059722" cy="685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22</a:t>
            </a:fld>
            <a:endParaRPr spc="-6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8557" y="461594"/>
            <a:ext cx="6326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85" dirty="0"/>
              <a:t>BİNA </a:t>
            </a:r>
            <a:r>
              <a:rPr sz="4400" spc="-490" dirty="0"/>
              <a:t>İÇİ-KORİDORLAR </a:t>
            </a:r>
            <a:r>
              <a:rPr sz="4400" spc="-155" dirty="0"/>
              <a:t>(7</a:t>
            </a:r>
            <a:r>
              <a:rPr sz="4400" spc="90" dirty="0"/>
              <a:t> </a:t>
            </a:r>
            <a:r>
              <a:rPr sz="4400" spc="-350" dirty="0"/>
              <a:t>P)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67537" y="1268730"/>
            <a:ext cx="8229600" cy="4104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23</a:t>
            </a:fld>
            <a:endParaRPr spc="-6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157" y="461594"/>
            <a:ext cx="3569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95" dirty="0"/>
              <a:t>SINIFLAR </a:t>
            </a:r>
            <a:r>
              <a:rPr sz="4400" spc="-180" dirty="0"/>
              <a:t>(10</a:t>
            </a:r>
            <a:r>
              <a:rPr sz="4400" spc="-755" dirty="0"/>
              <a:t> </a:t>
            </a:r>
            <a:r>
              <a:rPr sz="4400" spc="-350" dirty="0"/>
              <a:t>P)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67537" y="1484883"/>
            <a:ext cx="8229600" cy="333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0940" y="3573017"/>
            <a:ext cx="1473200" cy="2016760"/>
          </a:xfrm>
          <a:custGeom>
            <a:avLst/>
            <a:gdLst/>
            <a:ahLst/>
            <a:cxnLst/>
            <a:rect l="l" t="t" r="r" b="b"/>
            <a:pathLst>
              <a:path w="1473200" h="2016760">
                <a:moveTo>
                  <a:pt x="1318087" y="1845276"/>
                </a:moveTo>
                <a:lnTo>
                  <a:pt x="1310894" y="1847723"/>
                </a:lnTo>
                <a:lnTo>
                  <a:pt x="1305286" y="1852773"/>
                </a:lnTo>
                <a:lnTo>
                  <a:pt x="1302130" y="1859359"/>
                </a:lnTo>
                <a:lnTo>
                  <a:pt x="1301642" y="1866636"/>
                </a:lnTo>
                <a:lnTo>
                  <a:pt x="1304036" y="1873758"/>
                </a:lnTo>
                <a:lnTo>
                  <a:pt x="1387221" y="2016302"/>
                </a:lnTo>
                <a:lnTo>
                  <a:pt x="1409228" y="1978533"/>
                </a:lnTo>
                <a:lnTo>
                  <a:pt x="1368171" y="1978533"/>
                </a:lnTo>
                <a:lnTo>
                  <a:pt x="1368044" y="1907921"/>
                </a:lnTo>
                <a:lnTo>
                  <a:pt x="1336929" y="1854581"/>
                </a:lnTo>
                <a:lnTo>
                  <a:pt x="1331950" y="1848955"/>
                </a:lnTo>
                <a:lnTo>
                  <a:pt x="1325387" y="1845770"/>
                </a:lnTo>
                <a:lnTo>
                  <a:pt x="1318087" y="1845276"/>
                </a:lnTo>
                <a:close/>
              </a:path>
              <a:path w="1473200" h="2016760">
                <a:moveTo>
                  <a:pt x="1368171" y="1908138"/>
                </a:moveTo>
                <a:lnTo>
                  <a:pt x="1368171" y="1978533"/>
                </a:lnTo>
                <a:lnTo>
                  <a:pt x="1406271" y="1978533"/>
                </a:lnTo>
                <a:lnTo>
                  <a:pt x="1406271" y="1968881"/>
                </a:lnTo>
                <a:lnTo>
                  <a:pt x="1370711" y="1968881"/>
                </a:lnTo>
                <a:lnTo>
                  <a:pt x="1387157" y="1940687"/>
                </a:lnTo>
                <a:lnTo>
                  <a:pt x="1368171" y="1908138"/>
                </a:lnTo>
                <a:close/>
              </a:path>
              <a:path w="1473200" h="2016760">
                <a:moveTo>
                  <a:pt x="1456299" y="1845276"/>
                </a:moveTo>
                <a:lnTo>
                  <a:pt x="1449022" y="1845770"/>
                </a:lnTo>
                <a:lnTo>
                  <a:pt x="1442436" y="1848955"/>
                </a:lnTo>
                <a:lnTo>
                  <a:pt x="1437386" y="1854581"/>
                </a:lnTo>
                <a:lnTo>
                  <a:pt x="1406271" y="1907921"/>
                </a:lnTo>
                <a:lnTo>
                  <a:pt x="1406271" y="1978533"/>
                </a:lnTo>
                <a:lnTo>
                  <a:pt x="1409228" y="1978533"/>
                </a:lnTo>
                <a:lnTo>
                  <a:pt x="1470279" y="1873758"/>
                </a:lnTo>
                <a:lnTo>
                  <a:pt x="1472743" y="1866636"/>
                </a:lnTo>
                <a:lnTo>
                  <a:pt x="1472279" y="1859359"/>
                </a:lnTo>
                <a:lnTo>
                  <a:pt x="1469100" y="1852773"/>
                </a:lnTo>
                <a:lnTo>
                  <a:pt x="1463421" y="1847723"/>
                </a:lnTo>
                <a:lnTo>
                  <a:pt x="1456299" y="1845276"/>
                </a:lnTo>
                <a:close/>
              </a:path>
              <a:path w="1473200" h="2016760">
                <a:moveTo>
                  <a:pt x="1387157" y="1940687"/>
                </a:moveTo>
                <a:lnTo>
                  <a:pt x="1370711" y="1968881"/>
                </a:lnTo>
                <a:lnTo>
                  <a:pt x="1403604" y="1968881"/>
                </a:lnTo>
                <a:lnTo>
                  <a:pt x="1387157" y="1940687"/>
                </a:lnTo>
                <a:close/>
              </a:path>
              <a:path w="1473200" h="2016760">
                <a:moveTo>
                  <a:pt x="1406271" y="1907921"/>
                </a:moveTo>
                <a:lnTo>
                  <a:pt x="1387157" y="1940687"/>
                </a:lnTo>
                <a:lnTo>
                  <a:pt x="1403604" y="1968881"/>
                </a:lnTo>
                <a:lnTo>
                  <a:pt x="1406271" y="1968881"/>
                </a:lnTo>
                <a:lnTo>
                  <a:pt x="1406271" y="1907921"/>
                </a:lnTo>
                <a:close/>
              </a:path>
              <a:path w="1473200" h="2016760">
                <a:moveTo>
                  <a:pt x="1368171" y="33782"/>
                </a:moveTo>
                <a:lnTo>
                  <a:pt x="1368171" y="1908138"/>
                </a:lnTo>
                <a:lnTo>
                  <a:pt x="1387157" y="1940687"/>
                </a:lnTo>
                <a:lnTo>
                  <a:pt x="1406144" y="1908138"/>
                </a:lnTo>
                <a:lnTo>
                  <a:pt x="1406271" y="52832"/>
                </a:lnTo>
                <a:lnTo>
                  <a:pt x="1387221" y="52832"/>
                </a:lnTo>
                <a:lnTo>
                  <a:pt x="1368171" y="33782"/>
                </a:lnTo>
                <a:close/>
              </a:path>
              <a:path w="1473200" h="2016760">
                <a:moveTo>
                  <a:pt x="38100" y="0"/>
                </a:moveTo>
                <a:lnTo>
                  <a:pt x="0" y="0"/>
                </a:lnTo>
                <a:lnTo>
                  <a:pt x="0" y="33782"/>
                </a:lnTo>
                <a:lnTo>
                  <a:pt x="1494" y="41205"/>
                </a:lnTo>
                <a:lnTo>
                  <a:pt x="5572" y="47259"/>
                </a:lnTo>
                <a:lnTo>
                  <a:pt x="11626" y="51337"/>
                </a:lnTo>
                <a:lnTo>
                  <a:pt x="19050" y="52832"/>
                </a:lnTo>
                <a:lnTo>
                  <a:pt x="1368171" y="52832"/>
                </a:lnTo>
                <a:lnTo>
                  <a:pt x="1368171" y="33782"/>
                </a:lnTo>
                <a:lnTo>
                  <a:pt x="38100" y="33782"/>
                </a:lnTo>
                <a:lnTo>
                  <a:pt x="19050" y="14732"/>
                </a:lnTo>
                <a:lnTo>
                  <a:pt x="38100" y="14732"/>
                </a:lnTo>
                <a:lnTo>
                  <a:pt x="38100" y="0"/>
                </a:lnTo>
                <a:close/>
              </a:path>
              <a:path w="1473200" h="2016760">
                <a:moveTo>
                  <a:pt x="1387221" y="14732"/>
                </a:moveTo>
                <a:lnTo>
                  <a:pt x="38100" y="14732"/>
                </a:lnTo>
                <a:lnTo>
                  <a:pt x="38100" y="33782"/>
                </a:lnTo>
                <a:lnTo>
                  <a:pt x="1368171" y="33782"/>
                </a:lnTo>
                <a:lnTo>
                  <a:pt x="1387221" y="52832"/>
                </a:lnTo>
                <a:lnTo>
                  <a:pt x="1406271" y="52832"/>
                </a:lnTo>
                <a:lnTo>
                  <a:pt x="1406271" y="33782"/>
                </a:lnTo>
                <a:lnTo>
                  <a:pt x="1404776" y="26358"/>
                </a:lnTo>
                <a:lnTo>
                  <a:pt x="1400698" y="20304"/>
                </a:lnTo>
                <a:lnTo>
                  <a:pt x="1394644" y="16226"/>
                </a:lnTo>
                <a:lnTo>
                  <a:pt x="1387221" y="14732"/>
                </a:lnTo>
                <a:close/>
              </a:path>
              <a:path w="1473200" h="2016760">
                <a:moveTo>
                  <a:pt x="38100" y="14732"/>
                </a:moveTo>
                <a:lnTo>
                  <a:pt x="19050" y="14732"/>
                </a:lnTo>
                <a:lnTo>
                  <a:pt x="38100" y="33782"/>
                </a:lnTo>
                <a:lnTo>
                  <a:pt x="38100" y="147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0" y="5661253"/>
            <a:ext cx="3384550" cy="52324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5"/>
              </a:spcBef>
            </a:pPr>
            <a:r>
              <a:rPr sz="2800" b="1" spc="-275" dirty="0">
                <a:latin typeface="Arial"/>
                <a:cs typeface="Arial"/>
              </a:rPr>
              <a:t>Kapaksız </a:t>
            </a:r>
            <a:r>
              <a:rPr sz="2800" b="1" spc="-229" dirty="0">
                <a:latin typeface="Arial"/>
                <a:cs typeface="Arial"/>
              </a:rPr>
              <a:t>ise </a:t>
            </a:r>
            <a:r>
              <a:rPr sz="2800" b="1" spc="-145" dirty="0">
                <a:latin typeface="Arial"/>
                <a:cs typeface="Arial"/>
              </a:rPr>
              <a:t>1</a:t>
            </a:r>
            <a:r>
              <a:rPr sz="2800" b="1" spc="-400" dirty="0">
                <a:latin typeface="Arial"/>
                <a:cs typeface="Arial"/>
              </a:rPr>
              <a:t> </a:t>
            </a:r>
            <a:r>
              <a:rPr sz="2800" b="1" spc="-204" dirty="0">
                <a:latin typeface="Arial"/>
                <a:cs typeface="Arial"/>
              </a:rPr>
              <a:t>puan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24</a:t>
            </a:fld>
            <a:endParaRPr spc="-6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749" y="970279"/>
            <a:ext cx="71786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5460" marR="5080" indent="-1763395">
              <a:lnSpc>
                <a:spcPct val="100000"/>
              </a:lnSpc>
              <a:spcBef>
                <a:spcPts val="95"/>
              </a:spcBef>
            </a:pPr>
            <a:r>
              <a:rPr sz="4000" spc="-335" dirty="0"/>
              <a:t>İDARİ </a:t>
            </a:r>
            <a:r>
              <a:rPr sz="4000" spc="-245" dirty="0"/>
              <a:t>BİRİM </a:t>
            </a:r>
            <a:r>
              <a:rPr sz="4000" spc="-110" dirty="0"/>
              <a:t>- </a:t>
            </a:r>
            <a:r>
              <a:rPr sz="4000" spc="-459" dirty="0"/>
              <a:t>ÖĞRETMEN </a:t>
            </a:r>
            <a:r>
              <a:rPr sz="4000" spc="-440" dirty="0"/>
              <a:t>ODASI </a:t>
            </a:r>
            <a:r>
              <a:rPr sz="4000" spc="-110" dirty="0"/>
              <a:t>-  </a:t>
            </a:r>
            <a:r>
              <a:rPr sz="4000" spc="-465" dirty="0"/>
              <a:t>KÜTÜPHANE</a:t>
            </a:r>
            <a:r>
              <a:rPr sz="4000" spc="-195" dirty="0"/>
              <a:t> </a:t>
            </a:r>
            <a:r>
              <a:rPr sz="4000" spc="-229" dirty="0"/>
              <a:t>(3P)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95541" y="2708910"/>
            <a:ext cx="8568944" cy="1656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25</a:t>
            </a:fld>
            <a:endParaRPr spc="-6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552" y="285064"/>
            <a:ext cx="67348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  <a:spcBef>
                <a:spcPts val="100"/>
              </a:spcBef>
            </a:pPr>
            <a:r>
              <a:rPr sz="3600" spc="-530" dirty="0"/>
              <a:t>SPOR </a:t>
            </a:r>
            <a:r>
              <a:rPr sz="3600" spc="-465" dirty="0"/>
              <a:t>SALONU,TİYATRO </a:t>
            </a:r>
            <a:r>
              <a:rPr sz="3600" spc="-415" dirty="0"/>
              <a:t>SALONU,  </a:t>
            </a:r>
            <a:r>
              <a:rPr sz="3600" spc="-575" dirty="0"/>
              <a:t>ATÖLYELER, </a:t>
            </a:r>
            <a:r>
              <a:rPr sz="3600" spc="-509" dirty="0"/>
              <a:t>LABORATUVARLAR</a:t>
            </a:r>
            <a:r>
              <a:rPr sz="3600" spc="-265" dirty="0"/>
              <a:t> </a:t>
            </a:r>
            <a:r>
              <a:rPr sz="3600" spc="-204" dirty="0"/>
              <a:t>(3P)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93725" y="1556766"/>
            <a:ext cx="8496935" cy="151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0124" y="5119115"/>
            <a:ext cx="8551164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236" y="5160149"/>
            <a:ext cx="8428482" cy="1514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711" y="5150624"/>
            <a:ext cx="8448040" cy="1533525"/>
          </a:xfrm>
          <a:custGeom>
            <a:avLst/>
            <a:gdLst/>
            <a:ahLst/>
            <a:cxnLst/>
            <a:rect l="l" t="t" r="r" b="b"/>
            <a:pathLst>
              <a:path w="8448040" h="1533525">
                <a:moveTo>
                  <a:pt x="0" y="1533524"/>
                </a:moveTo>
                <a:lnTo>
                  <a:pt x="8447532" y="1533524"/>
                </a:lnTo>
                <a:lnTo>
                  <a:pt x="8447532" y="0"/>
                </a:lnTo>
                <a:lnTo>
                  <a:pt x="0" y="0"/>
                </a:lnTo>
                <a:lnTo>
                  <a:pt x="0" y="1533524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40" y="3544823"/>
            <a:ext cx="8529828" cy="1563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840" y="3491484"/>
            <a:ext cx="8593836" cy="1731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236" y="3573017"/>
            <a:ext cx="8434451" cy="14674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1236" y="3573017"/>
            <a:ext cx="8434705" cy="1467485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78435" marR="171450" algn="ctr">
              <a:lnSpc>
                <a:spcPct val="100000"/>
              </a:lnSpc>
              <a:spcBef>
                <a:spcPts val="105"/>
              </a:spcBef>
            </a:pPr>
            <a:r>
              <a:rPr sz="2400" b="1" spc="-355" dirty="0">
                <a:solidFill>
                  <a:srgbClr val="FF0000"/>
                </a:solidFill>
                <a:latin typeface="Arial"/>
                <a:cs typeface="Arial"/>
              </a:rPr>
              <a:t>SPOR </a:t>
            </a:r>
            <a:r>
              <a:rPr sz="2400" b="1" spc="-310" dirty="0">
                <a:solidFill>
                  <a:srgbClr val="FF0000"/>
                </a:solidFill>
                <a:latin typeface="Arial"/>
                <a:cs typeface="Arial"/>
              </a:rPr>
              <a:t>SALONU,TİYATRO </a:t>
            </a:r>
            <a:r>
              <a:rPr sz="2400" b="1" spc="-275" dirty="0">
                <a:solidFill>
                  <a:srgbClr val="FF0000"/>
                </a:solidFill>
                <a:latin typeface="Arial"/>
                <a:cs typeface="Arial"/>
              </a:rPr>
              <a:t>SALONU, </a:t>
            </a:r>
            <a:r>
              <a:rPr sz="2400" b="1" spc="-385" dirty="0">
                <a:solidFill>
                  <a:srgbClr val="FF0000"/>
                </a:solidFill>
                <a:latin typeface="Arial"/>
                <a:cs typeface="Arial"/>
              </a:rPr>
              <a:t>ATÖLYELER, </a:t>
            </a:r>
            <a:r>
              <a:rPr sz="2400" b="1" spc="-340" dirty="0">
                <a:solidFill>
                  <a:srgbClr val="FF0000"/>
                </a:solidFill>
                <a:latin typeface="Arial"/>
                <a:cs typeface="Arial"/>
              </a:rPr>
              <a:t>LABORATUVARLAR  </a:t>
            </a:r>
            <a:r>
              <a:rPr sz="2400" b="1" spc="-280" dirty="0">
                <a:solidFill>
                  <a:srgbClr val="0000FF"/>
                </a:solidFill>
                <a:latin typeface="Arial"/>
                <a:cs typeface="Arial"/>
              </a:rPr>
              <a:t>BU </a:t>
            </a:r>
            <a:r>
              <a:rPr sz="2400" b="1" spc="-300" dirty="0">
                <a:solidFill>
                  <a:srgbClr val="0000FF"/>
                </a:solidFill>
                <a:latin typeface="Arial"/>
                <a:cs typeface="Arial"/>
              </a:rPr>
              <a:t>BÖLÜMLERDEN </a:t>
            </a:r>
            <a:r>
              <a:rPr sz="2400" b="1" spc="-225" dirty="0">
                <a:solidFill>
                  <a:srgbClr val="0000FF"/>
                </a:solidFill>
                <a:latin typeface="Arial"/>
                <a:cs typeface="Arial"/>
              </a:rPr>
              <a:t>HİÇBİRİ </a:t>
            </a:r>
            <a:r>
              <a:rPr sz="2400" b="1" spc="-385" dirty="0">
                <a:solidFill>
                  <a:srgbClr val="0000FF"/>
                </a:solidFill>
                <a:latin typeface="Arial"/>
                <a:cs typeface="Arial"/>
              </a:rPr>
              <a:t>YOKSA</a:t>
            </a:r>
            <a:r>
              <a:rPr sz="2400" b="1" spc="-3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FF"/>
                </a:solidFill>
                <a:latin typeface="Arial"/>
                <a:cs typeface="Arial"/>
              </a:rPr>
              <a:t>..!</a:t>
            </a:r>
            <a:endParaRPr sz="2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400" b="1" spc="-210" dirty="0">
                <a:solidFill>
                  <a:srgbClr val="FF0000"/>
                </a:solidFill>
                <a:latin typeface="Arial"/>
                <a:cs typeface="Arial"/>
              </a:rPr>
              <a:t>(Bu </a:t>
            </a:r>
            <a:r>
              <a:rPr sz="2400" b="1" spc="-190" dirty="0">
                <a:solidFill>
                  <a:srgbClr val="FF0000"/>
                </a:solidFill>
                <a:latin typeface="Arial"/>
                <a:cs typeface="Arial"/>
              </a:rPr>
              <a:t>Bölüme </a:t>
            </a:r>
            <a:r>
              <a:rPr sz="2400" b="1" spc="-215" dirty="0">
                <a:solidFill>
                  <a:srgbClr val="FF0000"/>
                </a:solidFill>
                <a:latin typeface="Arial"/>
                <a:cs typeface="Arial"/>
              </a:rPr>
              <a:t>Puan </a:t>
            </a:r>
            <a:r>
              <a:rPr sz="2400" b="1" spc="-170" dirty="0">
                <a:solidFill>
                  <a:srgbClr val="FF0000"/>
                </a:solidFill>
                <a:latin typeface="Arial"/>
                <a:cs typeface="Arial"/>
              </a:rPr>
              <a:t>Verilmeyecek</a:t>
            </a:r>
            <a:r>
              <a:rPr sz="2400" b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..!)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000" b="1" spc="-114" dirty="0">
                <a:solidFill>
                  <a:srgbClr val="FF0000"/>
                </a:solidFill>
                <a:latin typeface="Arial"/>
                <a:cs typeface="Arial"/>
              </a:rPr>
              <a:t>(Ağırlıklı </a:t>
            </a:r>
            <a:r>
              <a:rPr sz="2000" b="1" spc="-165" dirty="0">
                <a:solidFill>
                  <a:srgbClr val="FF0000"/>
                </a:solidFill>
                <a:latin typeface="Arial"/>
                <a:cs typeface="Arial"/>
              </a:rPr>
              <a:t>Puan: 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97 </a:t>
            </a:r>
            <a:r>
              <a:rPr sz="2000" b="1" spc="-190" dirty="0">
                <a:solidFill>
                  <a:srgbClr val="FF0000"/>
                </a:solidFill>
                <a:latin typeface="Arial"/>
                <a:cs typeface="Arial"/>
              </a:rPr>
              <a:t>Taban </a:t>
            </a:r>
            <a:r>
              <a:rPr sz="2000" b="1" spc="-165" dirty="0">
                <a:solidFill>
                  <a:srgbClr val="FF0000"/>
                </a:solidFill>
                <a:latin typeface="Arial"/>
                <a:cs typeface="Arial"/>
              </a:rPr>
              <a:t>Puan: 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87 </a:t>
            </a:r>
            <a:r>
              <a:rPr sz="2000" b="1" spc="-135" dirty="0">
                <a:solidFill>
                  <a:srgbClr val="FF0000"/>
                </a:solidFill>
                <a:latin typeface="Arial"/>
                <a:cs typeface="Arial"/>
              </a:rPr>
              <a:t>Olarak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FF0000"/>
                </a:solidFill>
                <a:latin typeface="Arial"/>
                <a:cs typeface="Arial"/>
              </a:rPr>
              <a:t>değerlendirilecek)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74342" y="4978146"/>
            <a:ext cx="6067425" cy="0"/>
          </a:xfrm>
          <a:custGeom>
            <a:avLst/>
            <a:gdLst/>
            <a:ahLst/>
            <a:cxnLst/>
            <a:rect l="l" t="t" r="r" b="b"/>
            <a:pathLst>
              <a:path w="6067425">
                <a:moveTo>
                  <a:pt x="0" y="0"/>
                </a:moveTo>
                <a:lnTo>
                  <a:pt x="6067043" y="0"/>
                </a:lnTo>
              </a:path>
            </a:pathLst>
          </a:custGeom>
          <a:ln w="167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2450" y="5564885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5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6006" y="5917387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1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76006" y="6309321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4">
                <a:moveTo>
                  <a:pt x="428371" y="0"/>
                </a:moveTo>
                <a:lnTo>
                  <a:pt x="0" y="21602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5890" y="479882"/>
            <a:ext cx="673798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50" dirty="0"/>
              <a:t>TUVALET </a:t>
            </a:r>
            <a:r>
              <a:rPr sz="4200" spc="-535" dirty="0"/>
              <a:t>VE </a:t>
            </a:r>
            <a:r>
              <a:rPr sz="4200" spc="-620" dirty="0"/>
              <a:t>LAVABOLAR</a:t>
            </a:r>
            <a:r>
              <a:rPr sz="4200" spc="-875" dirty="0"/>
              <a:t> </a:t>
            </a:r>
            <a:r>
              <a:rPr sz="4200" spc="-235" dirty="0"/>
              <a:t>(21P)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275843" y="1292352"/>
            <a:ext cx="8601456" cy="275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37" y="1484757"/>
            <a:ext cx="8217661" cy="2376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6737" y="4490910"/>
            <a:ext cx="8208899" cy="1512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541" y="3757040"/>
            <a:ext cx="6936105" cy="640080"/>
          </a:xfrm>
          <a:custGeom>
            <a:avLst/>
            <a:gdLst/>
            <a:ahLst/>
            <a:cxnLst/>
            <a:rect l="l" t="t" r="r" b="b"/>
            <a:pathLst>
              <a:path w="6936105" h="640079">
                <a:moveTo>
                  <a:pt x="0" y="640080"/>
                </a:moveTo>
                <a:lnTo>
                  <a:pt x="6936105" y="640080"/>
                </a:lnTo>
                <a:lnTo>
                  <a:pt x="6936105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9646" y="3757040"/>
            <a:ext cx="576580" cy="640080"/>
          </a:xfrm>
          <a:custGeom>
            <a:avLst/>
            <a:gdLst/>
            <a:ahLst/>
            <a:cxnLst/>
            <a:rect l="l" t="t" r="r" b="b"/>
            <a:pathLst>
              <a:path w="576579" h="640079">
                <a:moveTo>
                  <a:pt x="0" y="640080"/>
                </a:moveTo>
                <a:lnTo>
                  <a:pt x="576059" y="640080"/>
                </a:lnTo>
                <a:lnTo>
                  <a:pt x="576059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5718" y="3757040"/>
            <a:ext cx="438784" cy="640080"/>
          </a:xfrm>
          <a:custGeom>
            <a:avLst/>
            <a:gdLst/>
            <a:ahLst/>
            <a:cxnLst/>
            <a:rect l="l" t="t" r="r" b="b"/>
            <a:pathLst>
              <a:path w="438784" h="640079">
                <a:moveTo>
                  <a:pt x="0" y="640080"/>
                </a:moveTo>
                <a:lnTo>
                  <a:pt x="438784" y="640080"/>
                </a:lnTo>
                <a:lnTo>
                  <a:pt x="438784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514" y="1916810"/>
            <a:ext cx="504190" cy="288290"/>
          </a:xfrm>
          <a:custGeom>
            <a:avLst/>
            <a:gdLst/>
            <a:ahLst/>
            <a:cxnLst/>
            <a:rect l="l" t="t" r="r" b="b"/>
            <a:pathLst>
              <a:path w="504190" h="288289">
                <a:moveTo>
                  <a:pt x="360032" y="0"/>
                </a:moveTo>
                <a:lnTo>
                  <a:pt x="360032" y="72009"/>
                </a:lnTo>
                <a:lnTo>
                  <a:pt x="0" y="72009"/>
                </a:lnTo>
                <a:lnTo>
                  <a:pt x="0" y="216026"/>
                </a:lnTo>
                <a:lnTo>
                  <a:pt x="360032" y="216026"/>
                </a:lnTo>
                <a:lnTo>
                  <a:pt x="360032" y="288036"/>
                </a:lnTo>
                <a:lnTo>
                  <a:pt x="504050" y="144017"/>
                </a:lnTo>
                <a:lnTo>
                  <a:pt x="3600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514" y="1916810"/>
            <a:ext cx="504190" cy="288290"/>
          </a:xfrm>
          <a:custGeom>
            <a:avLst/>
            <a:gdLst/>
            <a:ahLst/>
            <a:cxnLst/>
            <a:rect l="l" t="t" r="r" b="b"/>
            <a:pathLst>
              <a:path w="504190" h="288289">
                <a:moveTo>
                  <a:pt x="0" y="72009"/>
                </a:moveTo>
                <a:lnTo>
                  <a:pt x="360032" y="72009"/>
                </a:lnTo>
                <a:lnTo>
                  <a:pt x="360032" y="0"/>
                </a:lnTo>
                <a:lnTo>
                  <a:pt x="504050" y="144017"/>
                </a:lnTo>
                <a:lnTo>
                  <a:pt x="360032" y="288036"/>
                </a:lnTo>
                <a:lnTo>
                  <a:pt x="360032" y="216026"/>
                </a:lnTo>
                <a:lnTo>
                  <a:pt x="0" y="216026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514" y="3933063"/>
            <a:ext cx="504190" cy="288290"/>
          </a:xfrm>
          <a:custGeom>
            <a:avLst/>
            <a:gdLst/>
            <a:ahLst/>
            <a:cxnLst/>
            <a:rect l="l" t="t" r="r" b="b"/>
            <a:pathLst>
              <a:path w="504190" h="288289">
                <a:moveTo>
                  <a:pt x="360032" y="0"/>
                </a:moveTo>
                <a:lnTo>
                  <a:pt x="360032" y="72009"/>
                </a:lnTo>
                <a:lnTo>
                  <a:pt x="0" y="72009"/>
                </a:lnTo>
                <a:lnTo>
                  <a:pt x="0" y="216026"/>
                </a:lnTo>
                <a:lnTo>
                  <a:pt x="360032" y="216026"/>
                </a:lnTo>
                <a:lnTo>
                  <a:pt x="360032" y="288036"/>
                </a:lnTo>
                <a:lnTo>
                  <a:pt x="504050" y="144018"/>
                </a:lnTo>
                <a:lnTo>
                  <a:pt x="3600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514" y="3933063"/>
            <a:ext cx="504190" cy="288290"/>
          </a:xfrm>
          <a:custGeom>
            <a:avLst/>
            <a:gdLst/>
            <a:ahLst/>
            <a:cxnLst/>
            <a:rect l="l" t="t" r="r" b="b"/>
            <a:pathLst>
              <a:path w="504190" h="288289">
                <a:moveTo>
                  <a:pt x="0" y="72009"/>
                </a:moveTo>
                <a:lnTo>
                  <a:pt x="360032" y="72009"/>
                </a:lnTo>
                <a:lnTo>
                  <a:pt x="360032" y="0"/>
                </a:lnTo>
                <a:lnTo>
                  <a:pt x="504050" y="144018"/>
                </a:lnTo>
                <a:lnTo>
                  <a:pt x="360032" y="288036"/>
                </a:lnTo>
                <a:lnTo>
                  <a:pt x="360032" y="216026"/>
                </a:lnTo>
                <a:lnTo>
                  <a:pt x="0" y="216026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514" y="2708910"/>
            <a:ext cx="504190" cy="288290"/>
          </a:xfrm>
          <a:custGeom>
            <a:avLst/>
            <a:gdLst/>
            <a:ahLst/>
            <a:cxnLst/>
            <a:rect l="l" t="t" r="r" b="b"/>
            <a:pathLst>
              <a:path w="504190" h="288289">
                <a:moveTo>
                  <a:pt x="360032" y="0"/>
                </a:moveTo>
                <a:lnTo>
                  <a:pt x="360032" y="72009"/>
                </a:lnTo>
                <a:lnTo>
                  <a:pt x="0" y="72009"/>
                </a:lnTo>
                <a:lnTo>
                  <a:pt x="0" y="216026"/>
                </a:lnTo>
                <a:lnTo>
                  <a:pt x="360032" y="216026"/>
                </a:lnTo>
                <a:lnTo>
                  <a:pt x="360032" y="288036"/>
                </a:lnTo>
                <a:lnTo>
                  <a:pt x="504050" y="144017"/>
                </a:lnTo>
                <a:lnTo>
                  <a:pt x="3600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514" y="2708910"/>
            <a:ext cx="504190" cy="288290"/>
          </a:xfrm>
          <a:custGeom>
            <a:avLst/>
            <a:gdLst/>
            <a:ahLst/>
            <a:cxnLst/>
            <a:rect l="l" t="t" r="r" b="b"/>
            <a:pathLst>
              <a:path w="504190" h="288289">
                <a:moveTo>
                  <a:pt x="0" y="72009"/>
                </a:moveTo>
                <a:lnTo>
                  <a:pt x="360032" y="72009"/>
                </a:lnTo>
                <a:lnTo>
                  <a:pt x="360032" y="0"/>
                </a:lnTo>
                <a:lnTo>
                  <a:pt x="504050" y="144017"/>
                </a:lnTo>
                <a:lnTo>
                  <a:pt x="360032" y="288036"/>
                </a:lnTo>
                <a:lnTo>
                  <a:pt x="360032" y="216026"/>
                </a:lnTo>
                <a:lnTo>
                  <a:pt x="0" y="216026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43578" y="1945639"/>
            <a:ext cx="3173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(**Puan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bölünebilir: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1+1: 2</a:t>
            </a:r>
            <a:r>
              <a:rPr sz="1600" b="1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Puan)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8482" y="4398771"/>
            <a:ext cx="6938009" cy="640080"/>
          </a:xfrm>
          <a:custGeom>
            <a:avLst/>
            <a:gdLst/>
            <a:ahLst/>
            <a:cxnLst/>
            <a:rect l="l" t="t" r="r" b="b"/>
            <a:pathLst>
              <a:path w="6938009" h="640079">
                <a:moveTo>
                  <a:pt x="0" y="640079"/>
                </a:moveTo>
                <a:lnTo>
                  <a:pt x="6937883" y="640079"/>
                </a:lnTo>
                <a:lnTo>
                  <a:pt x="693788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96378" y="4398771"/>
            <a:ext cx="576580" cy="640080"/>
          </a:xfrm>
          <a:custGeom>
            <a:avLst/>
            <a:gdLst/>
            <a:ahLst/>
            <a:cxnLst/>
            <a:rect l="l" t="t" r="r" b="b"/>
            <a:pathLst>
              <a:path w="576579" h="640079">
                <a:moveTo>
                  <a:pt x="0" y="640079"/>
                </a:moveTo>
                <a:lnTo>
                  <a:pt x="576059" y="640079"/>
                </a:lnTo>
                <a:lnTo>
                  <a:pt x="57605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72450" y="4398771"/>
            <a:ext cx="432434" cy="640080"/>
          </a:xfrm>
          <a:custGeom>
            <a:avLst/>
            <a:gdLst/>
            <a:ahLst/>
            <a:cxnLst/>
            <a:rect l="l" t="t" r="r" b="b"/>
            <a:pathLst>
              <a:path w="432434" h="640079">
                <a:moveTo>
                  <a:pt x="0" y="640079"/>
                </a:moveTo>
                <a:lnTo>
                  <a:pt x="432053" y="640079"/>
                </a:lnTo>
                <a:lnTo>
                  <a:pt x="432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49662" y="3750690"/>
          <a:ext cx="7947660" cy="1281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6740"/>
                <a:gridCol w="575945"/>
                <a:gridCol w="434975"/>
              </a:tblGrid>
              <a:tr h="64071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Her kabinde çalışır sifon, tuvalet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kağıdı, askı,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çöp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kovası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kova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içinde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çöp poşeti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vardır. 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(**Puan bölünebilir: 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1+1+1+1+1: 5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Puan)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715">
                <a:tc>
                  <a:txBody>
                    <a:bodyPr/>
                    <a:lstStyle/>
                    <a:p>
                      <a:pPr marL="100330" marR="1733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7.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Tuvalet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ortak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alanda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sıvı sabun, kağıt havlu/kurutma makinası,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çöp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kovası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çöp poşeti vardır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(**Puan bölünebilir: 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1+1+1+1: 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500" b="1" spc="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Puan)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179514" y="4569586"/>
            <a:ext cx="504190" cy="288290"/>
          </a:xfrm>
          <a:custGeom>
            <a:avLst/>
            <a:gdLst/>
            <a:ahLst/>
            <a:cxnLst/>
            <a:rect l="l" t="t" r="r" b="b"/>
            <a:pathLst>
              <a:path w="504190" h="288289">
                <a:moveTo>
                  <a:pt x="360032" y="0"/>
                </a:moveTo>
                <a:lnTo>
                  <a:pt x="36003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360032" y="216026"/>
                </a:lnTo>
                <a:lnTo>
                  <a:pt x="360032" y="288036"/>
                </a:lnTo>
                <a:lnTo>
                  <a:pt x="504050" y="144018"/>
                </a:lnTo>
                <a:lnTo>
                  <a:pt x="3600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514" y="4569586"/>
            <a:ext cx="504190" cy="288290"/>
          </a:xfrm>
          <a:custGeom>
            <a:avLst/>
            <a:gdLst/>
            <a:ahLst/>
            <a:cxnLst/>
            <a:rect l="l" t="t" r="r" b="b"/>
            <a:pathLst>
              <a:path w="504190" h="288289">
                <a:moveTo>
                  <a:pt x="0" y="72008"/>
                </a:moveTo>
                <a:lnTo>
                  <a:pt x="360032" y="72008"/>
                </a:lnTo>
                <a:lnTo>
                  <a:pt x="360032" y="0"/>
                </a:lnTo>
                <a:lnTo>
                  <a:pt x="504050" y="144018"/>
                </a:lnTo>
                <a:lnTo>
                  <a:pt x="360032" y="288036"/>
                </a:lnTo>
                <a:lnTo>
                  <a:pt x="36003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28431" y="10693"/>
            <a:ext cx="1083297" cy="1032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27</a:t>
            </a:fld>
            <a:endParaRPr spc="-6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9191" y="1156335"/>
          <a:ext cx="820928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3595"/>
                <a:gridCol w="591820"/>
                <a:gridCol w="443865"/>
              </a:tblGrid>
              <a:tr h="3657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 Kız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erkek öğrenciler için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yeterli sayıda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tuvalet</a:t>
                      </a:r>
                      <a:r>
                        <a:rPr sz="1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vardır.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419476" y="3405504"/>
            <a:ext cx="2778760" cy="864235"/>
          </a:xfrm>
          <a:custGeom>
            <a:avLst/>
            <a:gdLst/>
            <a:ahLst/>
            <a:cxnLst/>
            <a:rect l="l" t="t" r="r" b="b"/>
            <a:pathLst>
              <a:path w="2778760" h="864235">
                <a:moveTo>
                  <a:pt x="2346579" y="0"/>
                </a:moveTo>
                <a:lnTo>
                  <a:pt x="2346579" y="216027"/>
                </a:lnTo>
                <a:lnTo>
                  <a:pt x="0" y="216027"/>
                </a:lnTo>
                <a:lnTo>
                  <a:pt x="216027" y="432054"/>
                </a:lnTo>
                <a:lnTo>
                  <a:pt x="0" y="648081"/>
                </a:lnTo>
                <a:lnTo>
                  <a:pt x="2346579" y="648081"/>
                </a:lnTo>
                <a:lnTo>
                  <a:pt x="2346579" y="864108"/>
                </a:lnTo>
                <a:lnTo>
                  <a:pt x="2778633" y="432054"/>
                </a:lnTo>
                <a:lnTo>
                  <a:pt x="234657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9476" y="3405504"/>
            <a:ext cx="2778760" cy="864235"/>
          </a:xfrm>
          <a:custGeom>
            <a:avLst/>
            <a:gdLst/>
            <a:ahLst/>
            <a:cxnLst/>
            <a:rect l="l" t="t" r="r" b="b"/>
            <a:pathLst>
              <a:path w="2778760" h="864235">
                <a:moveTo>
                  <a:pt x="0" y="216027"/>
                </a:moveTo>
                <a:lnTo>
                  <a:pt x="2346579" y="216027"/>
                </a:lnTo>
                <a:lnTo>
                  <a:pt x="2346579" y="0"/>
                </a:lnTo>
                <a:lnTo>
                  <a:pt x="2778633" y="432054"/>
                </a:lnTo>
                <a:lnTo>
                  <a:pt x="2346579" y="864108"/>
                </a:lnTo>
                <a:lnTo>
                  <a:pt x="2346579" y="648081"/>
                </a:lnTo>
                <a:lnTo>
                  <a:pt x="0" y="648081"/>
                </a:lnTo>
                <a:lnTo>
                  <a:pt x="216027" y="432054"/>
                </a:lnTo>
                <a:lnTo>
                  <a:pt x="0" y="216027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90977" y="4985969"/>
            <a:ext cx="592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2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0714" y="1965424"/>
            <a:ext cx="1628139" cy="1278255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4000" spc="-200" dirty="0"/>
              <a:t>20</a:t>
            </a:r>
            <a:endParaRPr sz="4000"/>
          </a:p>
          <a:p>
            <a:pPr marL="100330">
              <a:lnSpc>
                <a:spcPct val="100000"/>
              </a:lnSpc>
              <a:spcBef>
                <a:spcPts val="900"/>
              </a:spcBef>
            </a:pPr>
            <a:r>
              <a:rPr sz="1800" spc="-260" dirty="0">
                <a:solidFill>
                  <a:srgbClr val="000000"/>
                </a:solidFill>
              </a:rPr>
              <a:t>YETERLİ </a:t>
            </a:r>
            <a:r>
              <a:rPr sz="1800" spc="-90" dirty="0">
                <a:solidFill>
                  <a:srgbClr val="000000"/>
                </a:solidFill>
              </a:rPr>
              <a:t>1</a:t>
            </a:r>
            <a:r>
              <a:rPr sz="1800" spc="-210" dirty="0">
                <a:solidFill>
                  <a:srgbClr val="000000"/>
                </a:solidFill>
              </a:rPr>
              <a:t> </a:t>
            </a:r>
            <a:r>
              <a:rPr sz="1800" spc="-190" dirty="0">
                <a:solidFill>
                  <a:srgbClr val="000000"/>
                </a:solidFill>
              </a:rPr>
              <a:t>PUAN</a:t>
            </a:r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2484247" y="4467605"/>
            <a:ext cx="1539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60" dirty="0">
                <a:latin typeface="Arial"/>
                <a:cs typeface="Arial"/>
              </a:rPr>
              <a:t>YETERLİ </a:t>
            </a:r>
            <a:r>
              <a:rPr sz="1800" b="1" spc="-90" dirty="0">
                <a:latin typeface="Arial"/>
                <a:cs typeface="Arial"/>
              </a:rPr>
              <a:t>1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PUAN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9800" y="1778254"/>
            <a:ext cx="1219200" cy="2181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1525" y="4282605"/>
            <a:ext cx="857250" cy="2181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3816" y="2007730"/>
            <a:ext cx="2764927" cy="41146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28</a:t>
            </a:fld>
            <a:endParaRPr spc="-6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9191" y="1156335"/>
          <a:ext cx="820928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3595"/>
                <a:gridCol w="591820"/>
                <a:gridCol w="443865"/>
              </a:tblGrid>
              <a:tr h="3657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Yeterli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sayıda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lavabo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vardır.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572000" y="3212973"/>
            <a:ext cx="1698625" cy="864235"/>
          </a:xfrm>
          <a:custGeom>
            <a:avLst/>
            <a:gdLst/>
            <a:ahLst/>
            <a:cxnLst/>
            <a:rect l="l" t="t" r="r" b="b"/>
            <a:pathLst>
              <a:path w="1698625" h="864235">
                <a:moveTo>
                  <a:pt x="1266444" y="0"/>
                </a:moveTo>
                <a:lnTo>
                  <a:pt x="1266444" y="216026"/>
                </a:lnTo>
                <a:lnTo>
                  <a:pt x="0" y="216026"/>
                </a:lnTo>
                <a:lnTo>
                  <a:pt x="216026" y="432053"/>
                </a:lnTo>
                <a:lnTo>
                  <a:pt x="0" y="648081"/>
                </a:lnTo>
                <a:lnTo>
                  <a:pt x="1266444" y="648081"/>
                </a:lnTo>
                <a:lnTo>
                  <a:pt x="1266444" y="864107"/>
                </a:lnTo>
                <a:lnTo>
                  <a:pt x="1698498" y="432053"/>
                </a:lnTo>
                <a:lnTo>
                  <a:pt x="12664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3212973"/>
            <a:ext cx="1698625" cy="864235"/>
          </a:xfrm>
          <a:custGeom>
            <a:avLst/>
            <a:gdLst/>
            <a:ahLst/>
            <a:cxnLst/>
            <a:rect l="l" t="t" r="r" b="b"/>
            <a:pathLst>
              <a:path w="1698625" h="864235">
                <a:moveTo>
                  <a:pt x="0" y="216026"/>
                </a:moveTo>
                <a:lnTo>
                  <a:pt x="1266444" y="216026"/>
                </a:lnTo>
                <a:lnTo>
                  <a:pt x="1266444" y="0"/>
                </a:lnTo>
                <a:lnTo>
                  <a:pt x="1698498" y="432053"/>
                </a:lnTo>
                <a:lnTo>
                  <a:pt x="1266444" y="864107"/>
                </a:lnTo>
                <a:lnTo>
                  <a:pt x="1266444" y="648081"/>
                </a:lnTo>
                <a:lnTo>
                  <a:pt x="0" y="648081"/>
                </a:lnTo>
                <a:lnTo>
                  <a:pt x="216026" y="432053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39665" y="2440686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2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4400" b="1" spc="-21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53251" y="1670050"/>
            <a:ext cx="2338451" cy="3548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1154" y="2218308"/>
            <a:ext cx="1412720" cy="2842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9866" y="2218308"/>
            <a:ext cx="1012646" cy="2866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29</a:t>
            </a:fld>
            <a:endParaRPr spc="-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1522"/>
            <a:ext cx="9143988" cy="5904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5332" y="150876"/>
            <a:ext cx="4626864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3723" y="150876"/>
            <a:ext cx="854964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9469" y="279272"/>
            <a:ext cx="39268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50" dirty="0"/>
              <a:t>“BEYAZ</a:t>
            </a:r>
            <a:r>
              <a:rPr sz="4400" spc="-315" dirty="0"/>
              <a:t> </a:t>
            </a:r>
            <a:r>
              <a:rPr sz="4400" spc="-650" dirty="0"/>
              <a:t>BAYRAK”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7214" y="1478407"/>
          <a:ext cx="8209280" cy="63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3595"/>
                <a:gridCol w="591820"/>
                <a:gridCol w="443865"/>
              </a:tblGrid>
              <a:tr h="639445">
                <a:tc>
                  <a:txBody>
                    <a:bodyPr/>
                    <a:lstStyle/>
                    <a:p>
                      <a:pPr marL="97790" marR="3257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.Her kabinde çalışır sifon, tuvalet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kağıdı, askı,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çöp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kovası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kova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içinde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çöp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poşeti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vardır.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120641" y="2898139"/>
            <a:ext cx="2924810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55900" algn="l"/>
              </a:tabLst>
            </a:pPr>
            <a:r>
              <a:rPr sz="2200" b="1" spc="-5" dirty="0">
                <a:latin typeface="Arial"/>
                <a:cs typeface="Arial"/>
              </a:rPr>
              <a:t>Sifon	1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755900" algn="l"/>
              </a:tabLst>
            </a:pPr>
            <a:r>
              <a:rPr sz="2200" b="1" spc="-170" dirty="0">
                <a:latin typeface="Arial"/>
                <a:cs typeface="Arial"/>
              </a:rPr>
              <a:t>T</a:t>
            </a:r>
            <a:r>
              <a:rPr sz="2200" b="1" spc="-5" dirty="0">
                <a:latin typeface="Arial"/>
                <a:cs typeface="Arial"/>
              </a:rPr>
              <a:t>uv</a:t>
            </a:r>
            <a:r>
              <a:rPr sz="2200" b="1" dirty="0">
                <a:latin typeface="Arial"/>
                <a:cs typeface="Arial"/>
              </a:rPr>
              <a:t>a</a:t>
            </a:r>
            <a:r>
              <a:rPr sz="2200" b="1" spc="-5" dirty="0">
                <a:latin typeface="Arial"/>
                <a:cs typeface="Arial"/>
              </a:rPr>
              <a:t>let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Kağı</a:t>
            </a:r>
            <a:r>
              <a:rPr sz="2200" b="1" spc="-5" dirty="0">
                <a:latin typeface="Arial"/>
                <a:cs typeface="Arial"/>
              </a:rPr>
              <a:t>dı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5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755900" algn="l"/>
              </a:tabLst>
            </a:pPr>
            <a:r>
              <a:rPr sz="2200" b="1" spc="-10" dirty="0">
                <a:latin typeface="Arial"/>
                <a:cs typeface="Arial"/>
              </a:rPr>
              <a:t>Ask</a:t>
            </a:r>
            <a:r>
              <a:rPr sz="2200" b="1" spc="-5" dirty="0">
                <a:latin typeface="Arial"/>
                <a:cs typeface="Arial"/>
              </a:rPr>
              <a:t>ı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5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755900" algn="l"/>
              </a:tabLst>
            </a:pPr>
            <a:r>
              <a:rPr sz="2200" b="1" spc="-10" dirty="0">
                <a:latin typeface="Arial"/>
                <a:cs typeface="Arial"/>
              </a:rPr>
              <a:t>Çö</a:t>
            </a:r>
            <a:r>
              <a:rPr sz="2200" b="1" spc="-5" dirty="0">
                <a:latin typeface="Arial"/>
                <a:cs typeface="Arial"/>
              </a:rPr>
              <a:t>p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Kov</a:t>
            </a:r>
            <a:r>
              <a:rPr sz="2200" b="1" spc="-5" dirty="0">
                <a:latin typeface="Arial"/>
                <a:cs typeface="Arial"/>
              </a:rPr>
              <a:t>a</a:t>
            </a:r>
            <a:r>
              <a:rPr sz="2200" b="1" spc="-10" dirty="0">
                <a:latin typeface="Arial"/>
                <a:cs typeface="Arial"/>
              </a:rPr>
              <a:t>s</a:t>
            </a:r>
            <a:r>
              <a:rPr sz="2200" b="1" spc="-5" dirty="0">
                <a:latin typeface="Arial"/>
                <a:cs typeface="Arial"/>
              </a:rPr>
              <a:t>ı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5" dirty="0">
                <a:latin typeface="Arial"/>
                <a:cs typeface="Arial"/>
              </a:rPr>
              <a:t>1  </a:t>
            </a:r>
            <a:r>
              <a:rPr sz="2200" b="1" spc="-10" dirty="0">
                <a:latin typeface="Arial"/>
                <a:cs typeface="Arial"/>
              </a:rPr>
              <a:t>Çö</a:t>
            </a:r>
            <a:r>
              <a:rPr sz="2200" b="1" spc="-5" dirty="0">
                <a:latin typeface="Arial"/>
                <a:cs typeface="Arial"/>
              </a:rPr>
              <a:t>p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ko</a:t>
            </a:r>
            <a:r>
              <a:rPr sz="2200" b="1" dirty="0">
                <a:latin typeface="Arial"/>
                <a:cs typeface="Arial"/>
              </a:rPr>
              <a:t>v</a:t>
            </a:r>
            <a:r>
              <a:rPr sz="2200" b="1" spc="-10" dirty="0">
                <a:latin typeface="Arial"/>
                <a:cs typeface="Arial"/>
              </a:rPr>
              <a:t>as</a:t>
            </a:r>
            <a:r>
              <a:rPr sz="2200" b="1" spc="-5" dirty="0">
                <a:latin typeface="Arial"/>
                <a:cs typeface="Arial"/>
              </a:rPr>
              <a:t>ı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poş</a:t>
            </a:r>
            <a:r>
              <a:rPr sz="2200" b="1" spc="-10" dirty="0">
                <a:latin typeface="Arial"/>
                <a:cs typeface="Arial"/>
              </a:rPr>
              <a:t>et</a:t>
            </a:r>
            <a:r>
              <a:rPr sz="2200" b="1" spc="-5" dirty="0">
                <a:latin typeface="Arial"/>
                <a:cs typeface="Arial"/>
              </a:rPr>
              <a:t>i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5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55900" algn="l"/>
              </a:tabLst>
            </a:pPr>
            <a:r>
              <a:rPr sz="22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LAM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9440" y="2753105"/>
            <a:ext cx="3021203" cy="254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67015" y="2984042"/>
            <a:ext cx="703046" cy="2507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30</a:t>
            </a:fld>
            <a:endParaRPr spc="-6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5205" y="1622425"/>
          <a:ext cx="8209280" cy="719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3595"/>
                <a:gridCol w="591820"/>
                <a:gridCol w="443865"/>
              </a:tblGrid>
              <a:tr h="719455">
                <a:tc>
                  <a:txBody>
                    <a:bodyPr/>
                    <a:lstStyle/>
                    <a:p>
                      <a:pPr marL="97790" marR="3130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Tuvalet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ortak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alanında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sıvı sabun, kağıt havlu/kurutma makinesi,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çöp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kovası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kova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içinde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çöp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poşeti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vardır.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51763" y="3294379"/>
            <a:ext cx="38334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70300" algn="l"/>
              </a:tabLst>
            </a:pPr>
            <a:r>
              <a:rPr sz="2000" b="1" spc="-10" dirty="0">
                <a:latin typeface="Arial"/>
                <a:cs typeface="Arial"/>
              </a:rPr>
              <a:t>Sıvı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Sabun	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Kağıt havlu/kurutma </a:t>
            </a:r>
            <a:r>
              <a:rPr sz="2000" b="1" dirty="0">
                <a:latin typeface="Arial"/>
                <a:cs typeface="Arial"/>
              </a:rPr>
              <a:t>makinesi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763" y="3904234"/>
            <a:ext cx="22015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Çöp </a:t>
            </a:r>
            <a:r>
              <a:rPr sz="2000" b="1" spc="-10" dirty="0">
                <a:latin typeface="Arial"/>
                <a:cs typeface="Arial"/>
              </a:rPr>
              <a:t>Kovası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Çöp </a:t>
            </a:r>
            <a:r>
              <a:rPr sz="2000" b="1" spc="-10" dirty="0">
                <a:latin typeface="Arial"/>
                <a:cs typeface="Arial"/>
              </a:rPr>
              <a:t>kovası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poşeti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9998" y="3904234"/>
            <a:ext cx="1670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763" y="4809566"/>
            <a:ext cx="38131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70300" algn="l"/>
              </a:tabLst>
            </a:pPr>
            <a:r>
              <a:rPr sz="2000" b="1" u="heavy" spc="-2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OPLA</a:t>
            </a:r>
            <a:r>
              <a:rPr sz="2000" b="1" u="heavy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37835" y="3040049"/>
            <a:ext cx="759460" cy="2507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8207" y="3268217"/>
            <a:ext cx="2592323" cy="2066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31</a:t>
            </a:fld>
            <a:endParaRPr spc="-6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029" y="351282"/>
            <a:ext cx="41148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75" dirty="0"/>
              <a:t>İÇME </a:t>
            </a:r>
            <a:r>
              <a:rPr sz="4400" spc="-525" dirty="0"/>
              <a:t>SUYU </a:t>
            </a:r>
            <a:r>
              <a:rPr sz="4400" spc="-175" dirty="0"/>
              <a:t>(12</a:t>
            </a:r>
            <a:r>
              <a:rPr sz="4400" spc="-560" dirty="0"/>
              <a:t> </a:t>
            </a:r>
            <a:r>
              <a:rPr sz="4400" spc="-350" dirty="0"/>
              <a:t>P)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9514" y="1412875"/>
            <a:ext cx="8712962" cy="2091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7058" y="1844801"/>
            <a:ext cx="1617345" cy="2088514"/>
          </a:xfrm>
          <a:custGeom>
            <a:avLst/>
            <a:gdLst/>
            <a:ahLst/>
            <a:cxnLst/>
            <a:rect l="l" t="t" r="r" b="b"/>
            <a:pathLst>
              <a:path w="1617345" h="2088514">
                <a:moveTo>
                  <a:pt x="1462105" y="1917338"/>
                </a:moveTo>
                <a:lnTo>
                  <a:pt x="1454912" y="1919732"/>
                </a:lnTo>
                <a:lnTo>
                  <a:pt x="1449286" y="1924784"/>
                </a:lnTo>
                <a:lnTo>
                  <a:pt x="1446101" y="1931384"/>
                </a:lnTo>
                <a:lnTo>
                  <a:pt x="1445607" y="1938698"/>
                </a:lnTo>
                <a:lnTo>
                  <a:pt x="1448053" y="1945894"/>
                </a:lnTo>
                <a:lnTo>
                  <a:pt x="1531239" y="2088388"/>
                </a:lnTo>
                <a:lnTo>
                  <a:pt x="1553298" y="2050542"/>
                </a:lnTo>
                <a:lnTo>
                  <a:pt x="1512189" y="2050542"/>
                </a:lnTo>
                <a:lnTo>
                  <a:pt x="1512189" y="1980147"/>
                </a:lnTo>
                <a:lnTo>
                  <a:pt x="1480946" y="1926590"/>
                </a:lnTo>
                <a:lnTo>
                  <a:pt x="1475968" y="1920982"/>
                </a:lnTo>
                <a:lnTo>
                  <a:pt x="1469405" y="1917827"/>
                </a:lnTo>
                <a:lnTo>
                  <a:pt x="1462105" y="1917338"/>
                </a:lnTo>
                <a:close/>
              </a:path>
              <a:path w="1617345" h="2088514">
                <a:moveTo>
                  <a:pt x="1512189" y="1980147"/>
                </a:moveTo>
                <a:lnTo>
                  <a:pt x="1512189" y="2050542"/>
                </a:lnTo>
                <a:lnTo>
                  <a:pt x="1550289" y="2050542"/>
                </a:lnTo>
                <a:lnTo>
                  <a:pt x="1550289" y="2040890"/>
                </a:lnTo>
                <a:lnTo>
                  <a:pt x="1514728" y="2040890"/>
                </a:lnTo>
                <a:lnTo>
                  <a:pt x="1531175" y="2012695"/>
                </a:lnTo>
                <a:lnTo>
                  <a:pt x="1512189" y="1980147"/>
                </a:lnTo>
                <a:close/>
              </a:path>
              <a:path w="1617345" h="2088514">
                <a:moveTo>
                  <a:pt x="1600317" y="1917338"/>
                </a:moveTo>
                <a:lnTo>
                  <a:pt x="1593040" y="1917827"/>
                </a:lnTo>
                <a:lnTo>
                  <a:pt x="1586454" y="1920982"/>
                </a:lnTo>
                <a:lnTo>
                  <a:pt x="1581403" y="1926590"/>
                </a:lnTo>
                <a:lnTo>
                  <a:pt x="1550289" y="1979929"/>
                </a:lnTo>
                <a:lnTo>
                  <a:pt x="1550289" y="2050542"/>
                </a:lnTo>
                <a:lnTo>
                  <a:pt x="1553298" y="2050542"/>
                </a:lnTo>
                <a:lnTo>
                  <a:pt x="1614296" y="1945894"/>
                </a:lnTo>
                <a:lnTo>
                  <a:pt x="1616761" y="1938698"/>
                </a:lnTo>
                <a:lnTo>
                  <a:pt x="1616297" y="1931384"/>
                </a:lnTo>
                <a:lnTo>
                  <a:pt x="1613118" y="1924784"/>
                </a:lnTo>
                <a:lnTo>
                  <a:pt x="1607439" y="1919732"/>
                </a:lnTo>
                <a:lnTo>
                  <a:pt x="1600317" y="1917338"/>
                </a:lnTo>
                <a:close/>
              </a:path>
              <a:path w="1617345" h="2088514">
                <a:moveTo>
                  <a:pt x="1531175" y="2012695"/>
                </a:moveTo>
                <a:lnTo>
                  <a:pt x="1514728" y="2040890"/>
                </a:lnTo>
                <a:lnTo>
                  <a:pt x="1547621" y="2040890"/>
                </a:lnTo>
                <a:lnTo>
                  <a:pt x="1531175" y="2012695"/>
                </a:lnTo>
                <a:close/>
              </a:path>
              <a:path w="1617345" h="2088514">
                <a:moveTo>
                  <a:pt x="1550289" y="1979929"/>
                </a:moveTo>
                <a:lnTo>
                  <a:pt x="1531175" y="2012695"/>
                </a:lnTo>
                <a:lnTo>
                  <a:pt x="1547621" y="2040890"/>
                </a:lnTo>
                <a:lnTo>
                  <a:pt x="1550289" y="2040890"/>
                </a:lnTo>
                <a:lnTo>
                  <a:pt x="1550289" y="1979929"/>
                </a:lnTo>
                <a:close/>
              </a:path>
              <a:path w="1617345" h="2088514">
                <a:moveTo>
                  <a:pt x="1512189" y="24764"/>
                </a:moveTo>
                <a:lnTo>
                  <a:pt x="1512189" y="1980147"/>
                </a:lnTo>
                <a:lnTo>
                  <a:pt x="1531175" y="2012695"/>
                </a:lnTo>
                <a:lnTo>
                  <a:pt x="1550289" y="1979929"/>
                </a:lnTo>
                <a:lnTo>
                  <a:pt x="1550289" y="43814"/>
                </a:lnTo>
                <a:lnTo>
                  <a:pt x="1531239" y="43814"/>
                </a:lnTo>
                <a:lnTo>
                  <a:pt x="1512189" y="24764"/>
                </a:lnTo>
                <a:close/>
              </a:path>
              <a:path w="1617345" h="2088514">
                <a:moveTo>
                  <a:pt x="38100" y="0"/>
                </a:moveTo>
                <a:lnTo>
                  <a:pt x="0" y="0"/>
                </a:lnTo>
                <a:lnTo>
                  <a:pt x="0" y="24764"/>
                </a:lnTo>
                <a:lnTo>
                  <a:pt x="1494" y="32188"/>
                </a:lnTo>
                <a:lnTo>
                  <a:pt x="5572" y="38242"/>
                </a:lnTo>
                <a:lnTo>
                  <a:pt x="11626" y="42320"/>
                </a:lnTo>
                <a:lnTo>
                  <a:pt x="19050" y="43814"/>
                </a:lnTo>
                <a:lnTo>
                  <a:pt x="1512189" y="43814"/>
                </a:lnTo>
                <a:lnTo>
                  <a:pt x="1512189" y="24764"/>
                </a:lnTo>
                <a:lnTo>
                  <a:pt x="38100" y="24764"/>
                </a:lnTo>
                <a:lnTo>
                  <a:pt x="19050" y="5714"/>
                </a:lnTo>
                <a:lnTo>
                  <a:pt x="38100" y="5714"/>
                </a:lnTo>
                <a:lnTo>
                  <a:pt x="38100" y="0"/>
                </a:lnTo>
                <a:close/>
              </a:path>
              <a:path w="1617345" h="2088514">
                <a:moveTo>
                  <a:pt x="1531239" y="5714"/>
                </a:moveTo>
                <a:lnTo>
                  <a:pt x="38100" y="5714"/>
                </a:lnTo>
                <a:lnTo>
                  <a:pt x="38100" y="24764"/>
                </a:lnTo>
                <a:lnTo>
                  <a:pt x="1512189" y="24764"/>
                </a:lnTo>
                <a:lnTo>
                  <a:pt x="1531239" y="43814"/>
                </a:lnTo>
                <a:lnTo>
                  <a:pt x="1550289" y="43814"/>
                </a:lnTo>
                <a:lnTo>
                  <a:pt x="1550289" y="24764"/>
                </a:lnTo>
                <a:lnTo>
                  <a:pt x="1548794" y="17395"/>
                </a:lnTo>
                <a:lnTo>
                  <a:pt x="1544716" y="11334"/>
                </a:lnTo>
                <a:lnTo>
                  <a:pt x="1538662" y="7227"/>
                </a:lnTo>
                <a:lnTo>
                  <a:pt x="1531239" y="5714"/>
                </a:lnTo>
                <a:close/>
              </a:path>
              <a:path w="1617345" h="2088514">
                <a:moveTo>
                  <a:pt x="38100" y="5714"/>
                </a:moveTo>
                <a:lnTo>
                  <a:pt x="19050" y="5714"/>
                </a:lnTo>
                <a:lnTo>
                  <a:pt x="38100" y="24764"/>
                </a:lnTo>
                <a:lnTo>
                  <a:pt x="38100" y="57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3829" y="4005097"/>
            <a:ext cx="5256530" cy="523240"/>
          </a:xfrm>
          <a:custGeom>
            <a:avLst/>
            <a:gdLst/>
            <a:ahLst/>
            <a:cxnLst/>
            <a:rect l="l" t="t" r="r" b="b"/>
            <a:pathLst>
              <a:path w="5256530" h="523239">
                <a:moveTo>
                  <a:pt x="0" y="523214"/>
                </a:moveTo>
                <a:lnTo>
                  <a:pt x="5256530" y="523214"/>
                </a:lnTo>
                <a:lnTo>
                  <a:pt x="5256530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3426" y="2132838"/>
            <a:ext cx="2581275" cy="3168650"/>
          </a:xfrm>
          <a:custGeom>
            <a:avLst/>
            <a:gdLst/>
            <a:ahLst/>
            <a:cxnLst/>
            <a:rect l="l" t="t" r="r" b="b"/>
            <a:pathLst>
              <a:path w="2581275" h="3168650">
                <a:moveTo>
                  <a:pt x="15875" y="3038094"/>
                </a:moveTo>
                <a:lnTo>
                  <a:pt x="9143" y="3042031"/>
                </a:lnTo>
                <a:lnTo>
                  <a:pt x="2286" y="3045968"/>
                </a:lnTo>
                <a:lnTo>
                  <a:pt x="0" y="3054731"/>
                </a:lnTo>
                <a:lnTo>
                  <a:pt x="3937" y="3061589"/>
                </a:lnTo>
                <a:lnTo>
                  <a:pt x="66293" y="3168396"/>
                </a:lnTo>
                <a:lnTo>
                  <a:pt x="82828" y="3140075"/>
                </a:lnTo>
                <a:lnTo>
                  <a:pt x="52070" y="3140075"/>
                </a:lnTo>
                <a:lnTo>
                  <a:pt x="52014" y="3087151"/>
                </a:lnTo>
                <a:lnTo>
                  <a:pt x="28702" y="3047111"/>
                </a:lnTo>
                <a:lnTo>
                  <a:pt x="24637" y="3040380"/>
                </a:lnTo>
                <a:lnTo>
                  <a:pt x="15875" y="3038094"/>
                </a:lnTo>
                <a:close/>
              </a:path>
              <a:path w="2581275" h="3168650">
                <a:moveTo>
                  <a:pt x="52070" y="3087246"/>
                </a:moveTo>
                <a:lnTo>
                  <a:pt x="52070" y="3140075"/>
                </a:lnTo>
                <a:lnTo>
                  <a:pt x="80645" y="3140075"/>
                </a:lnTo>
                <a:lnTo>
                  <a:pt x="80645" y="3132836"/>
                </a:lnTo>
                <a:lnTo>
                  <a:pt x="53975" y="3132836"/>
                </a:lnTo>
                <a:lnTo>
                  <a:pt x="66310" y="3111705"/>
                </a:lnTo>
                <a:lnTo>
                  <a:pt x="52070" y="3087246"/>
                </a:lnTo>
                <a:close/>
              </a:path>
              <a:path w="2581275" h="3168650">
                <a:moveTo>
                  <a:pt x="116712" y="3038094"/>
                </a:moveTo>
                <a:lnTo>
                  <a:pt x="107950" y="3040380"/>
                </a:lnTo>
                <a:lnTo>
                  <a:pt x="80645" y="3087151"/>
                </a:lnTo>
                <a:lnTo>
                  <a:pt x="80645" y="3140075"/>
                </a:lnTo>
                <a:lnTo>
                  <a:pt x="82828" y="3140075"/>
                </a:lnTo>
                <a:lnTo>
                  <a:pt x="128650" y="3061589"/>
                </a:lnTo>
                <a:lnTo>
                  <a:pt x="132587" y="3054731"/>
                </a:lnTo>
                <a:lnTo>
                  <a:pt x="130302" y="3045968"/>
                </a:lnTo>
                <a:lnTo>
                  <a:pt x="123571" y="3042031"/>
                </a:lnTo>
                <a:lnTo>
                  <a:pt x="116712" y="3038094"/>
                </a:lnTo>
                <a:close/>
              </a:path>
              <a:path w="2581275" h="3168650">
                <a:moveTo>
                  <a:pt x="66310" y="3111705"/>
                </a:moveTo>
                <a:lnTo>
                  <a:pt x="53975" y="3132836"/>
                </a:lnTo>
                <a:lnTo>
                  <a:pt x="78612" y="3132836"/>
                </a:lnTo>
                <a:lnTo>
                  <a:pt x="66310" y="3111705"/>
                </a:lnTo>
                <a:close/>
              </a:path>
              <a:path w="2581275" h="3168650">
                <a:moveTo>
                  <a:pt x="80645" y="3087151"/>
                </a:moveTo>
                <a:lnTo>
                  <a:pt x="66310" y="3111705"/>
                </a:lnTo>
                <a:lnTo>
                  <a:pt x="78612" y="3132836"/>
                </a:lnTo>
                <a:lnTo>
                  <a:pt x="80645" y="3132836"/>
                </a:lnTo>
                <a:lnTo>
                  <a:pt x="80645" y="3087151"/>
                </a:lnTo>
                <a:close/>
              </a:path>
              <a:path w="2581275" h="3168650">
                <a:moveTo>
                  <a:pt x="2500249" y="400685"/>
                </a:moveTo>
                <a:lnTo>
                  <a:pt x="58420" y="400685"/>
                </a:lnTo>
                <a:lnTo>
                  <a:pt x="52070" y="407035"/>
                </a:lnTo>
                <a:lnTo>
                  <a:pt x="52070" y="3087246"/>
                </a:lnTo>
                <a:lnTo>
                  <a:pt x="66310" y="3111705"/>
                </a:lnTo>
                <a:lnTo>
                  <a:pt x="80589" y="3087246"/>
                </a:lnTo>
                <a:lnTo>
                  <a:pt x="80645" y="429260"/>
                </a:lnTo>
                <a:lnTo>
                  <a:pt x="66293" y="429260"/>
                </a:lnTo>
                <a:lnTo>
                  <a:pt x="80645" y="414909"/>
                </a:lnTo>
                <a:lnTo>
                  <a:pt x="2500249" y="414909"/>
                </a:lnTo>
                <a:lnTo>
                  <a:pt x="2500249" y="400685"/>
                </a:lnTo>
                <a:close/>
              </a:path>
              <a:path w="2581275" h="3168650">
                <a:moveTo>
                  <a:pt x="80645" y="414909"/>
                </a:moveTo>
                <a:lnTo>
                  <a:pt x="66293" y="429260"/>
                </a:lnTo>
                <a:lnTo>
                  <a:pt x="80645" y="429260"/>
                </a:lnTo>
                <a:lnTo>
                  <a:pt x="80645" y="414909"/>
                </a:lnTo>
                <a:close/>
              </a:path>
              <a:path w="2581275" h="3168650">
                <a:moveTo>
                  <a:pt x="2528824" y="400685"/>
                </a:moveTo>
                <a:lnTo>
                  <a:pt x="2514600" y="400685"/>
                </a:lnTo>
                <a:lnTo>
                  <a:pt x="2500249" y="414909"/>
                </a:lnTo>
                <a:lnTo>
                  <a:pt x="80645" y="414909"/>
                </a:lnTo>
                <a:lnTo>
                  <a:pt x="80645" y="429260"/>
                </a:lnTo>
                <a:lnTo>
                  <a:pt x="2522474" y="429260"/>
                </a:lnTo>
                <a:lnTo>
                  <a:pt x="2528824" y="422783"/>
                </a:lnTo>
                <a:lnTo>
                  <a:pt x="2528824" y="400685"/>
                </a:lnTo>
                <a:close/>
              </a:path>
              <a:path w="2581275" h="3168650">
                <a:moveTo>
                  <a:pt x="2514600" y="56661"/>
                </a:moveTo>
                <a:lnTo>
                  <a:pt x="2500249" y="81244"/>
                </a:lnTo>
                <a:lnTo>
                  <a:pt x="2500249" y="414909"/>
                </a:lnTo>
                <a:lnTo>
                  <a:pt x="2514600" y="400685"/>
                </a:lnTo>
                <a:lnTo>
                  <a:pt x="2528824" y="400685"/>
                </a:lnTo>
                <a:lnTo>
                  <a:pt x="2528824" y="81026"/>
                </a:lnTo>
                <a:lnTo>
                  <a:pt x="2514600" y="56661"/>
                </a:lnTo>
                <a:close/>
              </a:path>
              <a:path w="2581275" h="3168650">
                <a:moveTo>
                  <a:pt x="2514600" y="0"/>
                </a:moveTo>
                <a:lnTo>
                  <a:pt x="2452243" y="106807"/>
                </a:lnTo>
                <a:lnTo>
                  <a:pt x="2448306" y="113664"/>
                </a:lnTo>
                <a:lnTo>
                  <a:pt x="2450592" y="122427"/>
                </a:lnTo>
                <a:lnTo>
                  <a:pt x="2457450" y="126364"/>
                </a:lnTo>
                <a:lnTo>
                  <a:pt x="2464181" y="130301"/>
                </a:lnTo>
                <a:lnTo>
                  <a:pt x="2472944" y="128015"/>
                </a:lnTo>
                <a:lnTo>
                  <a:pt x="2500249" y="81244"/>
                </a:lnTo>
                <a:lnTo>
                  <a:pt x="2500249" y="28321"/>
                </a:lnTo>
                <a:lnTo>
                  <a:pt x="2531134" y="28321"/>
                </a:lnTo>
                <a:lnTo>
                  <a:pt x="2514600" y="0"/>
                </a:lnTo>
                <a:close/>
              </a:path>
              <a:path w="2581275" h="3168650">
                <a:moveTo>
                  <a:pt x="2531134" y="28321"/>
                </a:moveTo>
                <a:lnTo>
                  <a:pt x="2528824" y="28321"/>
                </a:lnTo>
                <a:lnTo>
                  <a:pt x="2528824" y="81026"/>
                </a:lnTo>
                <a:lnTo>
                  <a:pt x="2556256" y="128015"/>
                </a:lnTo>
                <a:lnTo>
                  <a:pt x="2565019" y="130301"/>
                </a:lnTo>
                <a:lnTo>
                  <a:pt x="2571750" y="126364"/>
                </a:lnTo>
                <a:lnTo>
                  <a:pt x="2578608" y="122427"/>
                </a:lnTo>
                <a:lnTo>
                  <a:pt x="2580894" y="113664"/>
                </a:lnTo>
                <a:lnTo>
                  <a:pt x="2576957" y="106807"/>
                </a:lnTo>
                <a:lnTo>
                  <a:pt x="2531134" y="28321"/>
                </a:lnTo>
                <a:close/>
              </a:path>
              <a:path w="2581275" h="3168650">
                <a:moveTo>
                  <a:pt x="2528824" y="28321"/>
                </a:moveTo>
                <a:lnTo>
                  <a:pt x="2500249" y="28321"/>
                </a:lnTo>
                <a:lnTo>
                  <a:pt x="2500249" y="81244"/>
                </a:lnTo>
                <a:lnTo>
                  <a:pt x="2514600" y="56661"/>
                </a:lnTo>
                <a:lnTo>
                  <a:pt x="2502281" y="35560"/>
                </a:lnTo>
                <a:lnTo>
                  <a:pt x="2528824" y="35560"/>
                </a:lnTo>
                <a:lnTo>
                  <a:pt x="2528824" y="28321"/>
                </a:lnTo>
                <a:close/>
              </a:path>
              <a:path w="2581275" h="3168650">
                <a:moveTo>
                  <a:pt x="2528824" y="35560"/>
                </a:moveTo>
                <a:lnTo>
                  <a:pt x="2526919" y="35560"/>
                </a:lnTo>
                <a:lnTo>
                  <a:pt x="2514600" y="56661"/>
                </a:lnTo>
                <a:lnTo>
                  <a:pt x="2528824" y="81026"/>
                </a:lnTo>
                <a:lnTo>
                  <a:pt x="2528824" y="35560"/>
                </a:lnTo>
                <a:close/>
              </a:path>
              <a:path w="2581275" h="3168650">
                <a:moveTo>
                  <a:pt x="2526919" y="35560"/>
                </a:moveTo>
                <a:lnTo>
                  <a:pt x="2502281" y="35560"/>
                </a:lnTo>
                <a:lnTo>
                  <a:pt x="2514600" y="56661"/>
                </a:lnTo>
                <a:lnTo>
                  <a:pt x="2526919" y="3556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537" y="5445226"/>
            <a:ext cx="7849234" cy="523240"/>
          </a:xfrm>
          <a:custGeom>
            <a:avLst/>
            <a:gdLst/>
            <a:ahLst/>
            <a:cxnLst/>
            <a:rect l="l" t="t" r="r" b="b"/>
            <a:pathLst>
              <a:path w="7849234" h="523239">
                <a:moveTo>
                  <a:pt x="0" y="523214"/>
                </a:moveTo>
                <a:lnTo>
                  <a:pt x="7848854" y="523214"/>
                </a:lnTo>
                <a:lnTo>
                  <a:pt x="7848854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6303" y="4016121"/>
            <a:ext cx="7672705" cy="189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8915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latin typeface="Arial"/>
                <a:cs typeface="Arial"/>
              </a:rPr>
              <a:t>Kuyu </a:t>
            </a:r>
            <a:r>
              <a:rPr sz="2800" b="1" spc="-275" dirty="0">
                <a:latin typeface="Arial"/>
                <a:cs typeface="Arial"/>
              </a:rPr>
              <a:t>suyu </a:t>
            </a:r>
            <a:r>
              <a:rPr sz="2800" b="1" spc="-185" dirty="0">
                <a:latin typeface="Arial"/>
                <a:cs typeface="Arial"/>
              </a:rPr>
              <a:t>kullanılıyorsa </a:t>
            </a:r>
            <a:r>
              <a:rPr sz="2800" b="1" spc="-145" dirty="0">
                <a:latin typeface="Arial"/>
                <a:cs typeface="Arial"/>
              </a:rPr>
              <a:t>1</a:t>
            </a:r>
            <a:r>
              <a:rPr sz="2800" b="1" spc="-265" dirty="0">
                <a:latin typeface="Arial"/>
                <a:cs typeface="Arial"/>
              </a:rPr>
              <a:t> </a:t>
            </a:r>
            <a:r>
              <a:rPr sz="2800" b="1" spc="-204" dirty="0">
                <a:latin typeface="Arial"/>
                <a:cs typeface="Arial"/>
              </a:rPr>
              <a:t>puan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380" dirty="0">
                <a:latin typeface="Arial"/>
                <a:cs typeface="Arial"/>
              </a:rPr>
              <a:t>Su </a:t>
            </a:r>
            <a:r>
              <a:rPr sz="2800" b="1" spc="-240" dirty="0">
                <a:latin typeface="Arial"/>
                <a:cs typeface="Arial"/>
              </a:rPr>
              <a:t>deposu </a:t>
            </a:r>
            <a:r>
              <a:rPr sz="2800" b="1" spc="-265" dirty="0">
                <a:latin typeface="Arial"/>
                <a:cs typeface="Arial"/>
              </a:rPr>
              <a:t>yoksa </a:t>
            </a:r>
            <a:r>
              <a:rPr sz="2800" b="1" spc="-185" dirty="0">
                <a:latin typeface="Arial"/>
                <a:cs typeface="Arial"/>
              </a:rPr>
              <a:t>2+1=3 </a:t>
            </a:r>
            <a:r>
              <a:rPr sz="2800" b="1" spc="-204" dirty="0">
                <a:latin typeface="Arial"/>
                <a:cs typeface="Arial"/>
              </a:rPr>
              <a:t>puan </a:t>
            </a:r>
            <a:r>
              <a:rPr sz="2800" b="1" spc="-180" dirty="0">
                <a:latin typeface="Arial"/>
                <a:cs typeface="Arial"/>
              </a:rPr>
              <a:t>1.maddeye </a:t>
            </a:r>
            <a:r>
              <a:rPr sz="2800" b="1" spc="-165" dirty="0">
                <a:latin typeface="Arial"/>
                <a:cs typeface="Arial"/>
              </a:rPr>
              <a:t>ilave</a:t>
            </a:r>
            <a:r>
              <a:rPr sz="2800" b="1" spc="135" dirty="0">
                <a:latin typeface="Arial"/>
                <a:cs typeface="Arial"/>
              </a:rPr>
              <a:t> </a:t>
            </a:r>
            <a:r>
              <a:rPr sz="2800" b="1" spc="-150" dirty="0">
                <a:latin typeface="Arial"/>
                <a:cs typeface="Arial"/>
              </a:rPr>
              <a:t>edilir.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96250" y="4725161"/>
            <a:ext cx="1047750" cy="77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748" y="3717671"/>
            <a:ext cx="1827783" cy="1456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32</a:t>
            </a:fld>
            <a:endParaRPr spc="-6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029" y="351282"/>
            <a:ext cx="41148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75" dirty="0"/>
              <a:t>İÇME </a:t>
            </a:r>
            <a:r>
              <a:rPr sz="4400" spc="-525" dirty="0"/>
              <a:t>SUYU </a:t>
            </a:r>
            <a:r>
              <a:rPr sz="4400" spc="-175" dirty="0"/>
              <a:t>(12</a:t>
            </a:r>
            <a:r>
              <a:rPr sz="4400" spc="-560" dirty="0"/>
              <a:t> </a:t>
            </a:r>
            <a:r>
              <a:rPr sz="4400" spc="-350" dirty="0"/>
              <a:t>P)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9514" y="1052830"/>
            <a:ext cx="8712962" cy="2451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1729" y="3999268"/>
            <a:ext cx="4032885" cy="1631314"/>
          </a:xfrm>
          <a:custGeom>
            <a:avLst/>
            <a:gdLst/>
            <a:ahLst/>
            <a:cxnLst/>
            <a:rect l="l" t="t" r="r" b="b"/>
            <a:pathLst>
              <a:path w="4032885" h="1631314">
                <a:moveTo>
                  <a:pt x="0" y="1631188"/>
                </a:moveTo>
                <a:lnTo>
                  <a:pt x="4032504" y="1631188"/>
                </a:lnTo>
                <a:lnTo>
                  <a:pt x="4032504" y="0"/>
                </a:lnTo>
                <a:lnTo>
                  <a:pt x="0" y="0"/>
                </a:lnTo>
                <a:lnTo>
                  <a:pt x="0" y="163118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90977" y="4021073"/>
            <a:ext cx="3558540" cy="15474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Parametreler: 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Escherichia coli (E.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coli)  </a:t>
            </a:r>
            <a:r>
              <a:rPr sz="2400" dirty="0">
                <a:latin typeface="Times New Roman"/>
                <a:cs typeface="Times New Roman"/>
              </a:rPr>
              <a:t>Enterokok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370"/>
              </a:lnSpc>
            </a:pPr>
            <a:r>
              <a:rPr sz="2000" dirty="0">
                <a:latin typeface="Times New Roman"/>
                <a:cs typeface="Times New Roman"/>
              </a:rPr>
              <a:t>Koliform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bakteri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576" y="5744667"/>
            <a:ext cx="6439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70" dirty="0">
                <a:solidFill>
                  <a:srgbClr val="FF0000"/>
                </a:solidFill>
                <a:latin typeface="Arial"/>
                <a:cs typeface="Arial"/>
              </a:rPr>
              <a:t>İ</a:t>
            </a:r>
            <a:r>
              <a:rPr sz="2400" b="1" spc="-170" dirty="0">
                <a:latin typeface="Arial"/>
                <a:cs typeface="Arial"/>
              </a:rPr>
              <a:t>nsani </a:t>
            </a:r>
            <a:r>
              <a:rPr sz="2800" b="1" spc="-16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165" dirty="0">
                <a:latin typeface="Arial"/>
                <a:cs typeface="Arial"/>
              </a:rPr>
              <a:t>üketim </a:t>
            </a:r>
            <a:r>
              <a:rPr sz="2800" b="1" spc="-19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95" dirty="0">
                <a:latin typeface="Arial"/>
                <a:cs typeface="Arial"/>
              </a:rPr>
              <a:t>maçlı </a:t>
            </a:r>
            <a:r>
              <a:rPr sz="2800" b="1" spc="-2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210" dirty="0">
                <a:latin typeface="Arial"/>
                <a:cs typeface="Arial"/>
              </a:rPr>
              <a:t>ular </a:t>
            </a:r>
            <a:r>
              <a:rPr sz="2800" b="1" spc="-17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75" dirty="0">
                <a:latin typeface="Arial"/>
                <a:cs typeface="Arial"/>
              </a:rPr>
              <a:t>akkında</a:t>
            </a:r>
            <a:r>
              <a:rPr sz="2400" b="1" spc="120" dirty="0">
                <a:latin typeface="Arial"/>
                <a:cs typeface="Arial"/>
              </a:rPr>
              <a:t> </a:t>
            </a:r>
            <a:r>
              <a:rPr sz="2800" b="1" spc="-15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spc="-155" dirty="0">
                <a:latin typeface="Arial"/>
                <a:cs typeface="Arial"/>
              </a:rPr>
              <a:t>önetmelik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28585" y="5794959"/>
            <a:ext cx="7175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0" dirty="0">
                <a:latin typeface="Arial"/>
                <a:cs typeface="Arial"/>
              </a:rPr>
              <a:t>Ek-1a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12308" y="3255264"/>
            <a:ext cx="423672" cy="903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565" y="3275457"/>
            <a:ext cx="171450" cy="648335"/>
          </a:xfrm>
          <a:custGeom>
            <a:avLst/>
            <a:gdLst/>
            <a:ahLst/>
            <a:cxnLst/>
            <a:rect l="l" t="t" r="r" b="b"/>
            <a:pathLst>
              <a:path w="171450" h="648335">
                <a:moveTo>
                  <a:pt x="16444" y="477158"/>
                </a:moveTo>
                <a:lnTo>
                  <a:pt x="9251" y="479551"/>
                </a:lnTo>
                <a:lnTo>
                  <a:pt x="3643" y="484604"/>
                </a:lnTo>
                <a:lnTo>
                  <a:pt x="488" y="491204"/>
                </a:lnTo>
                <a:lnTo>
                  <a:pt x="0" y="498518"/>
                </a:lnTo>
                <a:lnTo>
                  <a:pt x="2393" y="505713"/>
                </a:lnTo>
                <a:lnTo>
                  <a:pt x="85578" y="648207"/>
                </a:lnTo>
                <a:lnTo>
                  <a:pt x="107638" y="610361"/>
                </a:lnTo>
                <a:lnTo>
                  <a:pt x="66528" y="610361"/>
                </a:lnTo>
                <a:lnTo>
                  <a:pt x="66528" y="539967"/>
                </a:lnTo>
                <a:lnTo>
                  <a:pt x="35286" y="486409"/>
                </a:lnTo>
                <a:lnTo>
                  <a:pt x="30307" y="480802"/>
                </a:lnTo>
                <a:lnTo>
                  <a:pt x="23745" y="477646"/>
                </a:lnTo>
                <a:lnTo>
                  <a:pt x="16444" y="477158"/>
                </a:lnTo>
                <a:close/>
              </a:path>
              <a:path w="171450" h="648335">
                <a:moveTo>
                  <a:pt x="66528" y="539967"/>
                </a:moveTo>
                <a:lnTo>
                  <a:pt x="66528" y="610361"/>
                </a:lnTo>
                <a:lnTo>
                  <a:pt x="104628" y="610361"/>
                </a:lnTo>
                <a:lnTo>
                  <a:pt x="104628" y="600709"/>
                </a:lnTo>
                <a:lnTo>
                  <a:pt x="69068" y="600709"/>
                </a:lnTo>
                <a:lnTo>
                  <a:pt x="85514" y="572516"/>
                </a:lnTo>
                <a:lnTo>
                  <a:pt x="66528" y="539967"/>
                </a:lnTo>
                <a:close/>
              </a:path>
              <a:path w="171450" h="648335">
                <a:moveTo>
                  <a:pt x="154656" y="477158"/>
                </a:moveTo>
                <a:lnTo>
                  <a:pt x="147379" y="477646"/>
                </a:lnTo>
                <a:lnTo>
                  <a:pt x="140793" y="480802"/>
                </a:lnTo>
                <a:lnTo>
                  <a:pt x="135743" y="486409"/>
                </a:lnTo>
                <a:lnTo>
                  <a:pt x="104628" y="539749"/>
                </a:lnTo>
                <a:lnTo>
                  <a:pt x="104628" y="610361"/>
                </a:lnTo>
                <a:lnTo>
                  <a:pt x="107638" y="610361"/>
                </a:lnTo>
                <a:lnTo>
                  <a:pt x="168636" y="505713"/>
                </a:lnTo>
                <a:lnTo>
                  <a:pt x="171100" y="498518"/>
                </a:lnTo>
                <a:lnTo>
                  <a:pt x="170636" y="491204"/>
                </a:lnTo>
                <a:lnTo>
                  <a:pt x="167457" y="484604"/>
                </a:lnTo>
                <a:lnTo>
                  <a:pt x="161778" y="479551"/>
                </a:lnTo>
                <a:lnTo>
                  <a:pt x="154656" y="477158"/>
                </a:lnTo>
                <a:close/>
              </a:path>
              <a:path w="171450" h="648335">
                <a:moveTo>
                  <a:pt x="85514" y="572516"/>
                </a:moveTo>
                <a:lnTo>
                  <a:pt x="69068" y="600709"/>
                </a:lnTo>
                <a:lnTo>
                  <a:pt x="101961" y="600709"/>
                </a:lnTo>
                <a:lnTo>
                  <a:pt x="85514" y="572516"/>
                </a:lnTo>
                <a:close/>
              </a:path>
              <a:path w="171450" h="648335">
                <a:moveTo>
                  <a:pt x="104628" y="539749"/>
                </a:moveTo>
                <a:lnTo>
                  <a:pt x="85514" y="572516"/>
                </a:lnTo>
                <a:lnTo>
                  <a:pt x="101961" y="600709"/>
                </a:lnTo>
                <a:lnTo>
                  <a:pt x="104628" y="600709"/>
                </a:lnTo>
                <a:lnTo>
                  <a:pt x="104628" y="539749"/>
                </a:lnTo>
                <a:close/>
              </a:path>
              <a:path w="171450" h="648335">
                <a:moveTo>
                  <a:pt x="104628" y="0"/>
                </a:moveTo>
                <a:lnTo>
                  <a:pt x="66528" y="0"/>
                </a:lnTo>
                <a:lnTo>
                  <a:pt x="66528" y="539967"/>
                </a:lnTo>
                <a:lnTo>
                  <a:pt x="85514" y="572516"/>
                </a:lnTo>
                <a:lnTo>
                  <a:pt x="104628" y="539749"/>
                </a:lnTo>
                <a:lnTo>
                  <a:pt x="1046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564" y="3658908"/>
            <a:ext cx="1575054" cy="1971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9278" y="4043972"/>
            <a:ext cx="2376297" cy="1586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33</a:t>
            </a:fld>
            <a:endParaRPr spc="-6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343" y="700786"/>
            <a:ext cx="7007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25" dirty="0"/>
              <a:t>KANTİN/KOOPERATİF/YEMEKHANE </a:t>
            </a:r>
            <a:r>
              <a:rPr sz="3200" spc="-130" dirty="0"/>
              <a:t>(26</a:t>
            </a:r>
            <a:r>
              <a:rPr sz="3200" spc="-100" dirty="0"/>
              <a:t> </a:t>
            </a:r>
            <a:r>
              <a:rPr sz="3200" spc="-254" dirty="0"/>
              <a:t>P)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79514" y="1268755"/>
            <a:ext cx="8712962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582" y="6706958"/>
            <a:ext cx="8110855" cy="0"/>
          </a:xfrm>
          <a:custGeom>
            <a:avLst/>
            <a:gdLst/>
            <a:ahLst/>
            <a:cxnLst/>
            <a:rect l="l" t="t" r="r" b="b"/>
            <a:pathLst>
              <a:path w="8110855">
                <a:moveTo>
                  <a:pt x="0" y="0"/>
                </a:moveTo>
                <a:lnTo>
                  <a:pt x="8110664" y="0"/>
                </a:lnTo>
              </a:path>
            </a:pathLst>
          </a:custGeom>
          <a:ln w="2133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267" y="5679744"/>
            <a:ext cx="8350250" cy="10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latin typeface="Arial"/>
                <a:cs typeface="Arial"/>
              </a:rPr>
              <a:t>Milli </a:t>
            </a:r>
            <a:r>
              <a:rPr sz="1400" spc="-60" dirty="0">
                <a:latin typeface="Arial"/>
                <a:cs typeface="Arial"/>
              </a:rPr>
              <a:t>Eğitim </a:t>
            </a:r>
            <a:r>
              <a:rPr sz="1400" spc="-85" dirty="0">
                <a:latin typeface="Arial"/>
                <a:cs typeface="Arial"/>
              </a:rPr>
              <a:t>Bakanlığı Hayat Boyu </a:t>
            </a:r>
            <a:r>
              <a:rPr sz="1400" spc="-80" dirty="0">
                <a:latin typeface="Arial"/>
                <a:cs typeface="Arial"/>
              </a:rPr>
              <a:t>Öğrenme </a:t>
            </a:r>
            <a:r>
              <a:rPr sz="1400" spc="-85" dirty="0">
                <a:latin typeface="Arial"/>
                <a:cs typeface="Arial"/>
              </a:rPr>
              <a:t>Genel </a:t>
            </a:r>
            <a:r>
              <a:rPr sz="1400" spc="-35" dirty="0">
                <a:latin typeface="Arial"/>
                <a:cs typeface="Arial"/>
              </a:rPr>
              <a:t>Müdürlüğü </a:t>
            </a:r>
            <a:r>
              <a:rPr sz="1400" spc="-55" dirty="0">
                <a:latin typeface="Arial"/>
                <a:cs typeface="Arial"/>
              </a:rPr>
              <a:t>Hijyen </a:t>
            </a:r>
            <a:r>
              <a:rPr sz="1400" spc="-50" dirty="0">
                <a:latin typeface="Arial"/>
                <a:cs typeface="Arial"/>
              </a:rPr>
              <a:t>Eğitimi </a:t>
            </a:r>
            <a:r>
              <a:rPr sz="1400" spc="-65" dirty="0">
                <a:latin typeface="Arial"/>
                <a:cs typeface="Arial"/>
              </a:rPr>
              <a:t>Yönetmeliği </a:t>
            </a:r>
            <a:r>
              <a:rPr sz="1400" spc="-70" dirty="0">
                <a:latin typeface="Arial"/>
                <a:cs typeface="Arial"/>
              </a:rPr>
              <a:t>5 </a:t>
            </a:r>
            <a:r>
              <a:rPr sz="1400" spc="-114" dirty="0">
                <a:latin typeface="Arial"/>
                <a:cs typeface="Arial"/>
              </a:rPr>
              <a:t>Temmuz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tarih </a:t>
            </a:r>
            <a:r>
              <a:rPr sz="1400" spc="-80" dirty="0">
                <a:latin typeface="Arial"/>
                <a:cs typeface="Arial"/>
              </a:rPr>
              <a:t>ve </a:t>
            </a:r>
            <a:r>
              <a:rPr sz="1400" spc="-75" dirty="0">
                <a:latin typeface="Arial"/>
                <a:cs typeface="Arial"/>
              </a:rPr>
              <a:t>28698 </a:t>
            </a:r>
            <a:r>
              <a:rPr sz="1400" spc="-80" dirty="0">
                <a:latin typeface="Arial"/>
                <a:cs typeface="Arial"/>
              </a:rPr>
              <a:t>sayılı </a:t>
            </a:r>
            <a:r>
              <a:rPr sz="1400" spc="-110" dirty="0">
                <a:latin typeface="Arial"/>
                <a:cs typeface="Arial"/>
              </a:rPr>
              <a:t>Resmi </a:t>
            </a:r>
            <a:r>
              <a:rPr sz="1400" spc="-95" dirty="0">
                <a:latin typeface="Arial"/>
                <a:cs typeface="Arial"/>
              </a:rPr>
              <a:t>Gazetede </a:t>
            </a:r>
            <a:r>
              <a:rPr sz="1400" spc="-70" dirty="0">
                <a:latin typeface="Arial"/>
                <a:cs typeface="Arial"/>
              </a:rPr>
              <a:t>yayımlanarak </a:t>
            </a:r>
            <a:r>
              <a:rPr sz="1400" spc="-40" dirty="0">
                <a:latin typeface="Arial"/>
                <a:cs typeface="Arial"/>
              </a:rPr>
              <a:t>yürürlüğe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girmiştir.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b="1" spc="195" dirty="0">
                <a:solidFill>
                  <a:srgbClr val="FF0000"/>
                </a:solidFill>
                <a:latin typeface="Arial"/>
                <a:cs typeface="Arial"/>
              </a:rPr>
              <a:t>*** </a:t>
            </a:r>
            <a:r>
              <a:rPr sz="1800" b="1" spc="-215" dirty="0">
                <a:solidFill>
                  <a:srgbClr val="FF0000"/>
                </a:solidFill>
                <a:latin typeface="Arial"/>
                <a:cs typeface="Arial"/>
              </a:rPr>
              <a:t>HİJYEN </a:t>
            </a:r>
            <a:r>
              <a:rPr sz="1800" b="1" spc="-130" dirty="0">
                <a:solidFill>
                  <a:srgbClr val="FF0000"/>
                </a:solidFill>
                <a:latin typeface="Arial"/>
                <a:cs typeface="Arial"/>
              </a:rPr>
              <a:t>EĞİTİM </a:t>
            </a:r>
            <a:r>
              <a:rPr sz="1800" b="1" spc="-280" dirty="0">
                <a:solidFill>
                  <a:srgbClr val="FF0000"/>
                </a:solidFill>
                <a:latin typeface="Arial"/>
                <a:cs typeface="Arial"/>
              </a:rPr>
              <a:t>BELGESİ </a:t>
            </a:r>
            <a:r>
              <a:rPr sz="1800" b="1" spc="-120" dirty="0">
                <a:solidFill>
                  <a:srgbClr val="FF0000"/>
                </a:solidFill>
                <a:latin typeface="Arial"/>
                <a:cs typeface="Arial"/>
              </a:rPr>
              <a:t>ibraz 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edilmezse </a:t>
            </a:r>
            <a:r>
              <a:rPr sz="1800" b="1" spc="-130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r>
              <a:rPr sz="1800" b="1" spc="-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verilmez.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Hijyen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Belgesinin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aslını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ve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Çalışanların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tamamına ait hijyen belgesi ibraz edecek</a:t>
            </a:r>
            <a:r>
              <a:rPr sz="1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..!</a:t>
            </a:r>
            <a:r>
              <a:rPr sz="1800" spc="-209" baseline="30092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8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1800" spc="-209" baseline="30092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800" baseline="30092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07323" y="0"/>
            <a:ext cx="836675" cy="836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5205" y="1262380"/>
          <a:ext cx="8209280" cy="720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3595"/>
                <a:gridCol w="591820"/>
                <a:gridCol w="443865"/>
              </a:tblGrid>
              <a:tr h="720090">
                <a:tc>
                  <a:txBody>
                    <a:bodyPr/>
                    <a:lstStyle/>
                    <a:p>
                      <a:pPr marL="97790" marR="10115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 Gıda hazırlama işi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yapan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personel eldiven,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önlük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bone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kullanmaktadır.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5041" y="2881376"/>
            <a:ext cx="9258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E</a:t>
            </a:r>
            <a:r>
              <a:rPr sz="2000" spc="-10" dirty="0"/>
              <a:t>l</a:t>
            </a:r>
            <a:r>
              <a:rPr sz="2000" dirty="0"/>
              <a:t>di</a:t>
            </a:r>
            <a:r>
              <a:rPr sz="2000" spc="-30" dirty="0"/>
              <a:t>v</a:t>
            </a:r>
            <a:r>
              <a:rPr sz="2000" dirty="0"/>
              <a:t>en  Önlük  Bone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824221" y="2881376"/>
            <a:ext cx="1676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5041" y="4100829"/>
            <a:ext cx="19964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20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OPLAM	3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667" y="2534373"/>
            <a:ext cx="1932813" cy="383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1816" y="2424010"/>
            <a:ext cx="3215259" cy="3949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28431" y="10693"/>
            <a:ext cx="1083297" cy="1032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5792" y="5013134"/>
            <a:ext cx="1984883" cy="15821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4732" y="89915"/>
            <a:ext cx="6647688" cy="144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9972" y="9144"/>
            <a:ext cx="6673596" cy="1670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1594" y="116586"/>
            <a:ext cx="6552692" cy="13545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1594" y="116586"/>
            <a:ext cx="6553200" cy="1355090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r>
              <a:rPr sz="2400" b="1" spc="-245" dirty="0">
                <a:solidFill>
                  <a:srgbClr val="FF0000"/>
                </a:solidFill>
                <a:latin typeface="Arial"/>
                <a:cs typeface="Arial"/>
              </a:rPr>
              <a:t>KANTİN/KOOPERATİF/YEMEKHANE 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(26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95" dirty="0">
                <a:solidFill>
                  <a:srgbClr val="FF0000"/>
                </a:solidFill>
                <a:latin typeface="Arial"/>
                <a:cs typeface="Arial"/>
              </a:rPr>
              <a:t>P)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400" b="1" spc="-280" dirty="0">
                <a:solidFill>
                  <a:srgbClr val="0000FF"/>
                </a:solidFill>
                <a:latin typeface="Arial"/>
                <a:cs typeface="Arial"/>
              </a:rPr>
              <a:t>BU </a:t>
            </a:r>
            <a:r>
              <a:rPr sz="2400" b="1" spc="-300" dirty="0">
                <a:solidFill>
                  <a:srgbClr val="0000FF"/>
                </a:solidFill>
                <a:latin typeface="Arial"/>
                <a:cs typeface="Arial"/>
              </a:rPr>
              <a:t>BÖLÜMLERDEN </a:t>
            </a:r>
            <a:r>
              <a:rPr sz="2400" b="1" spc="-225" dirty="0">
                <a:solidFill>
                  <a:srgbClr val="0000FF"/>
                </a:solidFill>
                <a:latin typeface="Arial"/>
                <a:cs typeface="Arial"/>
              </a:rPr>
              <a:t>HİÇBİRİ </a:t>
            </a:r>
            <a:r>
              <a:rPr sz="2400" b="1" spc="-385" dirty="0">
                <a:solidFill>
                  <a:srgbClr val="0000FF"/>
                </a:solidFill>
                <a:latin typeface="Arial"/>
                <a:cs typeface="Arial"/>
              </a:rPr>
              <a:t>YOKSA</a:t>
            </a:r>
            <a:r>
              <a:rPr sz="2400" b="1" spc="-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FF"/>
                </a:solidFill>
                <a:latin typeface="Arial"/>
                <a:cs typeface="Arial"/>
              </a:rPr>
              <a:t>..!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000" b="1" spc="-170" dirty="0">
                <a:solidFill>
                  <a:srgbClr val="FF0000"/>
                </a:solidFill>
                <a:latin typeface="Arial"/>
                <a:cs typeface="Arial"/>
              </a:rPr>
              <a:t>(Bu </a:t>
            </a:r>
            <a:r>
              <a:rPr sz="2000" b="1" spc="-155" dirty="0">
                <a:solidFill>
                  <a:srgbClr val="FF0000"/>
                </a:solidFill>
                <a:latin typeface="Arial"/>
                <a:cs typeface="Arial"/>
              </a:rPr>
              <a:t>Bölüme </a:t>
            </a:r>
            <a:r>
              <a:rPr sz="2000" b="1" spc="-175" dirty="0">
                <a:solidFill>
                  <a:srgbClr val="FF0000"/>
                </a:solidFill>
                <a:latin typeface="Arial"/>
                <a:cs typeface="Arial"/>
              </a:rPr>
              <a:t>Puan 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Verilmeyecek</a:t>
            </a:r>
            <a:r>
              <a:rPr sz="20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..!)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110" dirty="0">
                <a:solidFill>
                  <a:srgbClr val="FF0000"/>
                </a:solidFill>
                <a:latin typeface="Arial"/>
                <a:cs typeface="Arial"/>
              </a:rPr>
              <a:t>(Ağırlıklı </a:t>
            </a:r>
            <a:r>
              <a:rPr sz="2000" b="1" spc="-165" dirty="0">
                <a:solidFill>
                  <a:srgbClr val="FF0000"/>
                </a:solidFill>
                <a:latin typeface="Arial"/>
                <a:cs typeface="Arial"/>
              </a:rPr>
              <a:t>Puan: 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74 </a:t>
            </a:r>
            <a:r>
              <a:rPr sz="2000" b="1" spc="-190" dirty="0">
                <a:solidFill>
                  <a:srgbClr val="FF0000"/>
                </a:solidFill>
                <a:latin typeface="Arial"/>
                <a:cs typeface="Arial"/>
              </a:rPr>
              <a:t>Taban </a:t>
            </a:r>
            <a:r>
              <a:rPr sz="2000" b="1" spc="-165" dirty="0">
                <a:solidFill>
                  <a:srgbClr val="FF0000"/>
                </a:solidFill>
                <a:latin typeface="Arial"/>
                <a:cs typeface="Arial"/>
              </a:rPr>
              <a:t>Puan: 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67 </a:t>
            </a:r>
            <a:r>
              <a:rPr sz="2000" b="1" spc="-135" dirty="0">
                <a:solidFill>
                  <a:srgbClr val="FF0000"/>
                </a:solidFill>
                <a:latin typeface="Arial"/>
                <a:cs typeface="Arial"/>
              </a:rPr>
              <a:t>Olarak</a:t>
            </a:r>
            <a:r>
              <a:rPr sz="20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FF0000"/>
                </a:solidFill>
                <a:latin typeface="Arial"/>
                <a:cs typeface="Arial"/>
              </a:rPr>
              <a:t>değerlendirilecek)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74419" y="1434719"/>
            <a:ext cx="6067425" cy="0"/>
          </a:xfrm>
          <a:custGeom>
            <a:avLst/>
            <a:gdLst/>
            <a:ahLst/>
            <a:cxnLst/>
            <a:rect l="l" t="t" r="r" b="b"/>
            <a:pathLst>
              <a:path w="6067425">
                <a:moveTo>
                  <a:pt x="0" y="0"/>
                </a:moveTo>
                <a:lnTo>
                  <a:pt x="6067044" y="0"/>
                </a:lnTo>
              </a:path>
            </a:pathLst>
          </a:custGeom>
          <a:ln w="167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514" y="1471231"/>
            <a:ext cx="8712962" cy="441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8624" y="5830925"/>
            <a:ext cx="75076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latin typeface="Arial"/>
                <a:cs typeface="Arial"/>
              </a:rPr>
              <a:t>Milli </a:t>
            </a:r>
            <a:r>
              <a:rPr sz="1400" spc="-60" dirty="0">
                <a:latin typeface="Arial"/>
                <a:cs typeface="Arial"/>
              </a:rPr>
              <a:t>Eğitim </a:t>
            </a:r>
            <a:r>
              <a:rPr sz="1400" spc="-85" dirty="0">
                <a:latin typeface="Arial"/>
                <a:cs typeface="Arial"/>
              </a:rPr>
              <a:t>Bakanlığı Hayat Boyu </a:t>
            </a:r>
            <a:r>
              <a:rPr sz="1400" spc="-80" dirty="0">
                <a:latin typeface="Arial"/>
                <a:cs typeface="Arial"/>
              </a:rPr>
              <a:t>Öğrenme </a:t>
            </a:r>
            <a:r>
              <a:rPr sz="1400" spc="-85" dirty="0">
                <a:latin typeface="Arial"/>
                <a:cs typeface="Arial"/>
              </a:rPr>
              <a:t>Genel </a:t>
            </a:r>
            <a:r>
              <a:rPr sz="1400" spc="-35" dirty="0">
                <a:latin typeface="Arial"/>
                <a:cs typeface="Arial"/>
              </a:rPr>
              <a:t>Müdürlüğü </a:t>
            </a:r>
            <a:r>
              <a:rPr sz="1400" spc="-55" dirty="0">
                <a:latin typeface="Arial"/>
                <a:cs typeface="Arial"/>
              </a:rPr>
              <a:t>Hijyen </a:t>
            </a:r>
            <a:r>
              <a:rPr sz="1400" spc="-50" dirty="0">
                <a:latin typeface="Arial"/>
                <a:cs typeface="Arial"/>
              </a:rPr>
              <a:t>Eğitimi </a:t>
            </a:r>
            <a:r>
              <a:rPr sz="1400" spc="-65" dirty="0">
                <a:latin typeface="Arial"/>
                <a:cs typeface="Arial"/>
              </a:rPr>
              <a:t>Yönetmeliği </a:t>
            </a:r>
            <a:r>
              <a:rPr sz="1400" spc="-70" dirty="0">
                <a:latin typeface="Arial"/>
                <a:cs typeface="Arial"/>
              </a:rPr>
              <a:t>5 </a:t>
            </a:r>
            <a:r>
              <a:rPr sz="1400" spc="-114" dirty="0">
                <a:latin typeface="Arial"/>
                <a:cs typeface="Arial"/>
              </a:rPr>
              <a:t>Temmuz </a:t>
            </a:r>
            <a:r>
              <a:rPr sz="1400" spc="-70" dirty="0">
                <a:latin typeface="Arial"/>
                <a:cs typeface="Arial"/>
              </a:rPr>
              <a:t>2013  </a:t>
            </a:r>
            <a:r>
              <a:rPr sz="1400" spc="-10" dirty="0">
                <a:latin typeface="Arial"/>
                <a:cs typeface="Arial"/>
              </a:rPr>
              <a:t>tarih </a:t>
            </a:r>
            <a:r>
              <a:rPr sz="1400" spc="-80" dirty="0">
                <a:latin typeface="Arial"/>
                <a:cs typeface="Arial"/>
              </a:rPr>
              <a:t>ve </a:t>
            </a:r>
            <a:r>
              <a:rPr sz="1400" spc="-75" dirty="0">
                <a:latin typeface="Arial"/>
                <a:cs typeface="Arial"/>
              </a:rPr>
              <a:t>28698 </a:t>
            </a:r>
            <a:r>
              <a:rPr sz="1400" spc="-80" dirty="0">
                <a:latin typeface="Arial"/>
                <a:cs typeface="Arial"/>
              </a:rPr>
              <a:t>sayılı </a:t>
            </a:r>
            <a:r>
              <a:rPr sz="1400" spc="-110" dirty="0">
                <a:latin typeface="Arial"/>
                <a:cs typeface="Arial"/>
              </a:rPr>
              <a:t>Resmi </a:t>
            </a:r>
            <a:r>
              <a:rPr sz="1400" spc="-95" dirty="0">
                <a:latin typeface="Arial"/>
                <a:cs typeface="Arial"/>
              </a:rPr>
              <a:t>Gazetede </a:t>
            </a:r>
            <a:r>
              <a:rPr sz="1400" spc="-70" dirty="0">
                <a:latin typeface="Arial"/>
                <a:cs typeface="Arial"/>
              </a:rPr>
              <a:t>yayımlanarak </a:t>
            </a:r>
            <a:r>
              <a:rPr sz="1400" spc="-45" dirty="0">
                <a:latin typeface="Arial"/>
                <a:cs typeface="Arial"/>
              </a:rPr>
              <a:t>yürürlüğe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girmiştir.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7854" y="6351219"/>
            <a:ext cx="5185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15" dirty="0">
                <a:solidFill>
                  <a:srgbClr val="FF0000"/>
                </a:solidFill>
                <a:latin typeface="Arial"/>
                <a:cs typeface="Arial"/>
              </a:rPr>
              <a:t>HİJYEN </a:t>
            </a:r>
            <a:r>
              <a:rPr sz="1800" b="1" spc="-130" dirty="0">
                <a:solidFill>
                  <a:srgbClr val="FF0000"/>
                </a:solidFill>
                <a:latin typeface="Arial"/>
                <a:cs typeface="Arial"/>
              </a:rPr>
              <a:t>EĞİTİM </a:t>
            </a:r>
            <a:r>
              <a:rPr sz="1800" b="1" spc="-280" dirty="0">
                <a:solidFill>
                  <a:srgbClr val="FF0000"/>
                </a:solidFill>
                <a:latin typeface="Arial"/>
                <a:cs typeface="Arial"/>
              </a:rPr>
              <a:t>BELGESİ </a:t>
            </a:r>
            <a:r>
              <a:rPr sz="1800" b="1" spc="-120" dirty="0">
                <a:solidFill>
                  <a:srgbClr val="FF0000"/>
                </a:solidFill>
                <a:latin typeface="Arial"/>
                <a:cs typeface="Arial"/>
              </a:rPr>
              <a:t>ibraz 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edilmezse </a:t>
            </a:r>
            <a:r>
              <a:rPr sz="1800" b="1" spc="-130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r>
              <a:rPr sz="1800" b="1" spc="-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FF0000"/>
                </a:solidFill>
                <a:latin typeface="Arial"/>
                <a:cs typeface="Arial"/>
              </a:rPr>
              <a:t>verilmez.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57361" y="1957704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2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57361" y="2321560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2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3900" y="2708910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2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3900" y="3045586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2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43900" y="3407409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2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57361" y="3788664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2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54821" y="4144898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2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43900" y="4509134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2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8946" y="4869179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2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7361" y="5229225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602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7329" y="5517260"/>
            <a:ext cx="428625" cy="216535"/>
          </a:xfrm>
          <a:custGeom>
            <a:avLst/>
            <a:gdLst/>
            <a:ahLst/>
            <a:cxnLst/>
            <a:rect l="l" t="t" r="r" b="b"/>
            <a:pathLst>
              <a:path w="428625" h="216535">
                <a:moveTo>
                  <a:pt x="428371" y="0"/>
                </a:moveTo>
                <a:lnTo>
                  <a:pt x="0" y="215988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5945" y="461594"/>
            <a:ext cx="3916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0" dirty="0"/>
              <a:t>İLK </a:t>
            </a:r>
            <a:r>
              <a:rPr sz="4400" spc="-415" dirty="0"/>
              <a:t>YARDIM </a:t>
            </a:r>
            <a:r>
              <a:rPr sz="4400" spc="-155" dirty="0"/>
              <a:t>(4</a:t>
            </a:r>
            <a:r>
              <a:rPr sz="4400" spc="-475" dirty="0"/>
              <a:t> </a:t>
            </a:r>
            <a:r>
              <a:rPr sz="4400" spc="-350" dirty="0"/>
              <a:t>P)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1268730"/>
            <a:ext cx="8964549" cy="151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541" y="4246626"/>
            <a:ext cx="8569325" cy="178562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0"/>
              </a:spcBef>
            </a:pPr>
            <a:r>
              <a:rPr sz="1100" b="1" spc="-5" dirty="0">
                <a:latin typeface="Arial"/>
                <a:cs typeface="Arial"/>
              </a:rPr>
              <a:t>İlkyardımcı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bulundurulması</a:t>
            </a:r>
            <a:endParaRPr sz="11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100" b="1" spc="-15" dirty="0">
                <a:latin typeface="Arial"/>
                <a:cs typeface="Arial"/>
              </a:rPr>
              <a:t>MADDE </a:t>
            </a:r>
            <a:r>
              <a:rPr sz="1100" b="1" dirty="0">
                <a:latin typeface="Arial"/>
                <a:cs typeface="Arial"/>
              </a:rPr>
              <a:t>19 – (1) İş sağlığı </a:t>
            </a:r>
            <a:r>
              <a:rPr sz="1100" b="1" spc="-10" dirty="0">
                <a:latin typeface="Arial"/>
                <a:cs typeface="Arial"/>
              </a:rPr>
              <a:t>ve </a:t>
            </a:r>
            <a:r>
              <a:rPr sz="1100" b="1" spc="-5" dirty="0">
                <a:latin typeface="Arial"/>
                <a:cs typeface="Arial"/>
              </a:rPr>
              <a:t>güvenliği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kapsamında;</a:t>
            </a:r>
            <a:endParaRPr sz="11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lphaLcParenR"/>
              <a:tabLst>
                <a:tab pos="253365" algn="l"/>
              </a:tabLst>
            </a:pPr>
            <a:r>
              <a:rPr sz="1100" b="1" spc="-20" dirty="0">
                <a:solidFill>
                  <a:srgbClr val="FF0000"/>
                </a:solidFill>
                <a:latin typeface="Arial"/>
                <a:cs typeface="Arial"/>
              </a:rPr>
              <a:t>Az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tehlikeli işyerlerinde,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her 20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çalışan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için 1</a:t>
            </a:r>
            <a:r>
              <a:rPr sz="11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ilkyardımcı,</a:t>
            </a:r>
            <a:endParaRPr sz="1100">
              <a:latin typeface="Arial"/>
              <a:cs typeface="Arial"/>
            </a:endParaRPr>
          </a:p>
          <a:p>
            <a:pPr marL="260350" indent="-168910">
              <a:lnSpc>
                <a:spcPct val="100000"/>
              </a:lnSpc>
              <a:buAutoNum type="alphaLcParenR"/>
              <a:tabLst>
                <a:tab pos="260985" algn="l"/>
              </a:tabLst>
            </a:pPr>
            <a:r>
              <a:rPr sz="1100" b="1" spc="-5" dirty="0">
                <a:latin typeface="Arial"/>
                <a:cs typeface="Arial"/>
              </a:rPr>
              <a:t>Tehlikeli işyerlerinde, </a:t>
            </a:r>
            <a:r>
              <a:rPr sz="1100" b="1" dirty="0">
                <a:latin typeface="Arial"/>
                <a:cs typeface="Arial"/>
              </a:rPr>
              <a:t>her </a:t>
            </a:r>
            <a:r>
              <a:rPr sz="1100" b="1" spc="-5" dirty="0">
                <a:latin typeface="Arial"/>
                <a:cs typeface="Arial"/>
              </a:rPr>
              <a:t>15 çalışana kadar </a:t>
            </a:r>
            <a:r>
              <a:rPr sz="1100" b="1" dirty="0">
                <a:latin typeface="Arial"/>
                <a:cs typeface="Arial"/>
              </a:rPr>
              <a:t>1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ilkyardımcı,</a:t>
            </a:r>
            <a:endParaRPr sz="1100">
              <a:latin typeface="Arial"/>
              <a:cs typeface="Arial"/>
            </a:endParaRPr>
          </a:p>
          <a:p>
            <a:pPr marL="91440" marR="4257040">
              <a:lnSpc>
                <a:spcPct val="100000"/>
              </a:lnSpc>
              <a:buAutoNum type="alphaLcParenR"/>
              <a:tabLst>
                <a:tab pos="253365" algn="l"/>
              </a:tabLst>
            </a:pPr>
            <a:r>
              <a:rPr sz="1100" b="1" spc="-5" dirty="0">
                <a:latin typeface="Arial"/>
                <a:cs typeface="Arial"/>
              </a:rPr>
              <a:t>Çok tehlikeli işyerlerinde, </a:t>
            </a:r>
            <a:r>
              <a:rPr sz="1100" b="1" dirty="0">
                <a:latin typeface="Arial"/>
                <a:cs typeface="Arial"/>
              </a:rPr>
              <a:t>her </a:t>
            </a:r>
            <a:r>
              <a:rPr sz="1100" b="1" spc="-5" dirty="0">
                <a:latin typeface="Arial"/>
                <a:cs typeface="Arial"/>
              </a:rPr>
              <a:t>10 çalışana kadar </a:t>
            </a:r>
            <a:r>
              <a:rPr sz="1100" b="1" dirty="0">
                <a:latin typeface="Arial"/>
                <a:cs typeface="Arial"/>
              </a:rPr>
              <a:t>1 </a:t>
            </a:r>
            <a:r>
              <a:rPr sz="1100" b="1" spc="-5" dirty="0">
                <a:latin typeface="Arial"/>
                <a:cs typeface="Arial"/>
              </a:rPr>
              <a:t>ilkyardımcı,  bulundurması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zorunludur.</a:t>
            </a:r>
            <a:endParaRPr sz="1100">
              <a:latin typeface="Arial"/>
              <a:cs typeface="Arial"/>
            </a:endParaRPr>
          </a:p>
          <a:p>
            <a:pPr marL="91440" marR="503555">
              <a:lnSpc>
                <a:spcPct val="100000"/>
              </a:lnSpc>
              <a:buAutoNum type="arabicParenBoth" startAt="2"/>
              <a:tabLst>
                <a:tab pos="299085" algn="l"/>
              </a:tabLst>
            </a:pPr>
            <a:r>
              <a:rPr sz="1100" b="1" dirty="0">
                <a:latin typeface="Arial"/>
                <a:cs typeface="Arial"/>
              </a:rPr>
              <a:t>Özel </a:t>
            </a:r>
            <a:r>
              <a:rPr sz="1100" b="1" spc="-5" dirty="0">
                <a:latin typeface="Arial"/>
                <a:cs typeface="Arial"/>
              </a:rPr>
              <a:t>güvenlik </a:t>
            </a:r>
            <a:r>
              <a:rPr sz="1100" b="1" spc="-10" dirty="0">
                <a:latin typeface="Arial"/>
                <a:cs typeface="Arial"/>
              </a:rPr>
              <a:t>ve </a:t>
            </a:r>
            <a:r>
              <a:rPr sz="1100" b="1" spc="-5" dirty="0">
                <a:latin typeface="Arial"/>
                <a:cs typeface="Arial"/>
              </a:rPr>
              <a:t>sürücü kursları </a:t>
            </a:r>
            <a:r>
              <a:rPr sz="1100" b="1" dirty="0">
                <a:latin typeface="Arial"/>
                <a:cs typeface="Arial"/>
              </a:rPr>
              <a:t>gibi </a:t>
            </a:r>
            <a:r>
              <a:rPr sz="1100" b="1" spc="-5" dirty="0">
                <a:latin typeface="Arial"/>
                <a:cs typeface="Arial"/>
              </a:rPr>
              <a:t>ilkyardım eğitiminin </a:t>
            </a:r>
            <a:r>
              <a:rPr sz="1100" b="1" dirty="0">
                <a:latin typeface="Arial"/>
                <a:cs typeface="Arial"/>
              </a:rPr>
              <a:t>zorunlu olarak </a:t>
            </a:r>
            <a:r>
              <a:rPr sz="1100" b="1" spc="-5" dirty="0">
                <a:latin typeface="Arial"/>
                <a:cs typeface="Arial"/>
              </a:rPr>
              <a:t>verildiği kurslarda ilkyardım eğitimlerinin, </a:t>
            </a:r>
            <a:r>
              <a:rPr sz="1100" b="1" dirty="0">
                <a:latin typeface="Arial"/>
                <a:cs typeface="Arial"/>
              </a:rPr>
              <a:t>bu  </a:t>
            </a:r>
            <a:r>
              <a:rPr sz="1100" b="1" spc="-5" dirty="0">
                <a:latin typeface="Arial"/>
                <a:cs typeface="Arial"/>
              </a:rPr>
              <a:t>Yönetmeliğe göre </a:t>
            </a:r>
            <a:r>
              <a:rPr sz="1100" b="1" spc="-10" dirty="0">
                <a:latin typeface="Arial"/>
                <a:cs typeface="Arial"/>
              </a:rPr>
              <a:t>yetki </a:t>
            </a:r>
            <a:r>
              <a:rPr sz="1100" b="1" spc="-5" dirty="0">
                <a:latin typeface="Arial"/>
                <a:cs typeface="Arial"/>
              </a:rPr>
              <a:t>belgesi </a:t>
            </a:r>
            <a:r>
              <a:rPr sz="1100" b="1" dirty="0">
                <a:latin typeface="Arial"/>
                <a:cs typeface="Arial"/>
              </a:rPr>
              <a:t>almış </a:t>
            </a:r>
            <a:r>
              <a:rPr sz="1100" b="1" spc="-5" dirty="0">
                <a:latin typeface="Arial"/>
                <a:cs typeface="Arial"/>
              </a:rPr>
              <a:t>eğitimciler tarafından verilmesi</a:t>
            </a:r>
            <a:r>
              <a:rPr sz="1100" b="1" spc="-20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zorunludur.</a:t>
            </a:r>
            <a:endParaRPr sz="1100">
              <a:latin typeface="Arial"/>
              <a:cs typeface="Arial"/>
            </a:endParaRPr>
          </a:p>
          <a:p>
            <a:pPr marL="91440" marR="503555">
              <a:lnSpc>
                <a:spcPct val="100000"/>
              </a:lnSpc>
              <a:buAutoNum type="arabicParenBoth" startAt="2"/>
              <a:tabLst>
                <a:tab pos="299085" algn="l"/>
              </a:tabLst>
            </a:pPr>
            <a:r>
              <a:rPr sz="1100" b="1" spc="-5" dirty="0">
                <a:latin typeface="Arial"/>
                <a:cs typeface="Arial"/>
              </a:rPr>
              <a:t>Milli </a:t>
            </a:r>
            <a:r>
              <a:rPr sz="1100" b="1" dirty="0">
                <a:latin typeface="Arial"/>
                <a:cs typeface="Arial"/>
              </a:rPr>
              <a:t>Eğitim </a:t>
            </a:r>
            <a:r>
              <a:rPr sz="1100" b="1" spc="-5" dirty="0">
                <a:latin typeface="Arial"/>
                <a:cs typeface="Arial"/>
              </a:rPr>
              <a:t>Bakanlığı </a:t>
            </a:r>
            <a:r>
              <a:rPr sz="1100" b="1" dirty="0">
                <a:latin typeface="Arial"/>
                <a:cs typeface="Arial"/>
              </a:rPr>
              <a:t>eğitim </a:t>
            </a:r>
            <a:r>
              <a:rPr sz="1100" b="1" spc="-5" dirty="0">
                <a:latin typeface="Arial"/>
                <a:cs typeface="Arial"/>
              </a:rPr>
              <a:t>programı </a:t>
            </a:r>
            <a:r>
              <a:rPr sz="1100" b="1" dirty="0">
                <a:latin typeface="Arial"/>
                <a:cs typeface="Arial"/>
              </a:rPr>
              <a:t>dahilinde, </a:t>
            </a:r>
            <a:r>
              <a:rPr sz="1100" b="1" spc="-5" dirty="0">
                <a:latin typeface="Arial"/>
                <a:cs typeface="Arial"/>
              </a:rPr>
              <a:t>ilkyardım eğitimi verecek öğretmenlerin 16 saatlik ilkyardım eğitimini  almaları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zorunludur.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3234689"/>
            <a:ext cx="79800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45" dirty="0">
                <a:latin typeface="Arial"/>
                <a:cs typeface="Arial"/>
              </a:rPr>
              <a:t>Sağlık </a:t>
            </a:r>
            <a:r>
              <a:rPr sz="1600" b="1" spc="-125" dirty="0">
                <a:latin typeface="Arial"/>
                <a:cs typeface="Arial"/>
              </a:rPr>
              <a:t>Bakanlığı </a:t>
            </a:r>
            <a:r>
              <a:rPr sz="1600" b="1" spc="-70" dirty="0">
                <a:latin typeface="Arial"/>
                <a:cs typeface="Arial"/>
              </a:rPr>
              <a:t>İlk </a:t>
            </a:r>
            <a:r>
              <a:rPr sz="1600" b="1" spc="-140" dirty="0">
                <a:latin typeface="Arial"/>
                <a:cs typeface="Arial"/>
              </a:rPr>
              <a:t>Yardım </a:t>
            </a:r>
            <a:r>
              <a:rPr sz="1600" b="1" spc="-120" dirty="0">
                <a:latin typeface="Arial"/>
                <a:cs typeface="Arial"/>
              </a:rPr>
              <a:t>Yönetmeliği </a:t>
            </a:r>
            <a:r>
              <a:rPr sz="1600" b="1" spc="-85" dirty="0">
                <a:latin typeface="Arial"/>
                <a:cs typeface="Arial"/>
              </a:rPr>
              <a:t>29 </a:t>
            </a:r>
            <a:r>
              <a:rPr sz="1600" b="1" spc="-165" dirty="0">
                <a:latin typeface="Arial"/>
                <a:cs typeface="Arial"/>
              </a:rPr>
              <a:t>Temmuz </a:t>
            </a:r>
            <a:r>
              <a:rPr sz="1600" b="1" spc="-85" dirty="0">
                <a:latin typeface="Arial"/>
                <a:cs typeface="Arial"/>
              </a:rPr>
              <a:t>2015 </a:t>
            </a:r>
            <a:r>
              <a:rPr sz="1600" b="1" spc="-65" dirty="0">
                <a:latin typeface="Arial"/>
                <a:cs typeface="Arial"/>
              </a:rPr>
              <a:t>tarih </a:t>
            </a:r>
            <a:r>
              <a:rPr sz="1600" b="1" spc="-120" dirty="0">
                <a:latin typeface="Arial"/>
                <a:cs typeface="Arial"/>
              </a:rPr>
              <a:t>ve </a:t>
            </a:r>
            <a:r>
              <a:rPr sz="1600" b="1" spc="-85" dirty="0">
                <a:latin typeface="Arial"/>
                <a:cs typeface="Arial"/>
              </a:rPr>
              <a:t>29429 </a:t>
            </a:r>
            <a:r>
              <a:rPr sz="1600" b="1" spc="-114" dirty="0">
                <a:latin typeface="Arial"/>
                <a:cs typeface="Arial"/>
              </a:rPr>
              <a:t>sayılı </a:t>
            </a:r>
            <a:r>
              <a:rPr sz="1600" b="1" spc="-165" dirty="0">
                <a:latin typeface="Arial"/>
                <a:cs typeface="Arial"/>
              </a:rPr>
              <a:t>Resmi </a:t>
            </a:r>
            <a:r>
              <a:rPr sz="1600" b="1" spc="-125" dirty="0">
                <a:latin typeface="Arial"/>
                <a:cs typeface="Arial"/>
              </a:rPr>
              <a:t>Gazete’de  </a:t>
            </a:r>
            <a:r>
              <a:rPr sz="1600" b="1" spc="-110" dirty="0">
                <a:latin typeface="Arial"/>
                <a:cs typeface="Arial"/>
              </a:rPr>
              <a:t>yayımlanarak </a:t>
            </a:r>
            <a:r>
              <a:rPr sz="1600" b="1" spc="-114" dirty="0">
                <a:latin typeface="Arial"/>
                <a:cs typeface="Arial"/>
              </a:rPr>
              <a:t>yürürlüğe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5" dirty="0">
                <a:latin typeface="Arial"/>
                <a:cs typeface="Arial"/>
              </a:rPr>
              <a:t>girmiştir.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37</a:t>
            </a:fld>
            <a:endParaRPr spc="-6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5357" y="461594"/>
            <a:ext cx="2652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15" dirty="0"/>
              <a:t>DİĞER </a:t>
            </a:r>
            <a:r>
              <a:rPr sz="4400" spc="-155" dirty="0"/>
              <a:t>(7</a:t>
            </a:r>
            <a:r>
              <a:rPr sz="4400" spc="-740" dirty="0"/>
              <a:t> </a:t>
            </a:r>
            <a:r>
              <a:rPr sz="4400" spc="-350" dirty="0"/>
              <a:t>P)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1772792"/>
            <a:ext cx="8892540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504" y="5546344"/>
            <a:ext cx="6040120" cy="431165"/>
          </a:xfrm>
          <a:custGeom>
            <a:avLst/>
            <a:gdLst/>
            <a:ahLst/>
            <a:cxnLst/>
            <a:rect l="l" t="t" r="r" b="b"/>
            <a:pathLst>
              <a:path w="6040120" h="431164">
                <a:moveTo>
                  <a:pt x="0" y="430885"/>
                </a:moveTo>
                <a:lnTo>
                  <a:pt x="6040120" y="430885"/>
                </a:lnTo>
                <a:lnTo>
                  <a:pt x="6040120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931" y="5571540"/>
            <a:ext cx="57778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-140" dirty="0">
                <a:solidFill>
                  <a:srgbClr val="FF0000"/>
                </a:solidFill>
                <a:latin typeface="Arial"/>
                <a:cs typeface="Arial"/>
              </a:rPr>
              <a:t>LÜTFEN SONUÇ </a:t>
            </a:r>
            <a:r>
              <a:rPr sz="1100" b="1" spc="-110" dirty="0">
                <a:solidFill>
                  <a:srgbClr val="FF0000"/>
                </a:solidFill>
                <a:latin typeface="Arial"/>
                <a:cs typeface="Arial"/>
              </a:rPr>
              <a:t>BÖLÜMÜNE </a:t>
            </a:r>
            <a:r>
              <a:rPr sz="1100" b="1" spc="-135" dirty="0">
                <a:solidFill>
                  <a:srgbClr val="FF0000"/>
                </a:solidFill>
                <a:latin typeface="Arial"/>
                <a:cs typeface="Arial"/>
              </a:rPr>
              <a:t>DEĞERLENDİRME </a:t>
            </a:r>
            <a:r>
              <a:rPr sz="1100" b="1" spc="-125" dirty="0">
                <a:solidFill>
                  <a:srgbClr val="FF0000"/>
                </a:solidFill>
                <a:latin typeface="Arial"/>
                <a:cs typeface="Arial"/>
              </a:rPr>
              <a:t>SONUCUNA </a:t>
            </a:r>
            <a:r>
              <a:rPr sz="1100" b="1" spc="-160" dirty="0">
                <a:solidFill>
                  <a:srgbClr val="FF0000"/>
                </a:solidFill>
                <a:latin typeface="Arial"/>
                <a:cs typeface="Arial"/>
              </a:rPr>
              <a:t>GÖRE </a:t>
            </a:r>
            <a:r>
              <a:rPr sz="1100" b="1" spc="-130" dirty="0">
                <a:solidFill>
                  <a:srgbClr val="FF0000"/>
                </a:solidFill>
                <a:latin typeface="Arial"/>
                <a:cs typeface="Arial"/>
              </a:rPr>
              <a:t>BAŞARILI </a:t>
            </a:r>
            <a:r>
              <a:rPr sz="1100" b="1" spc="-145" dirty="0">
                <a:solidFill>
                  <a:srgbClr val="FF0000"/>
                </a:solidFill>
                <a:latin typeface="Arial"/>
                <a:cs typeface="Arial"/>
              </a:rPr>
              <a:t>VEYA </a:t>
            </a:r>
            <a:r>
              <a:rPr sz="1100" b="1" spc="-135" dirty="0">
                <a:solidFill>
                  <a:srgbClr val="FF0000"/>
                </a:solidFill>
                <a:latin typeface="Arial"/>
                <a:cs typeface="Arial"/>
              </a:rPr>
              <a:t>BAŞARISIZ</a:t>
            </a:r>
            <a:r>
              <a:rPr sz="1100" b="1" spc="-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YAZINIZ</a:t>
            </a:r>
            <a:endParaRPr sz="11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..!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5876" y="5099303"/>
            <a:ext cx="423672" cy="624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2189" y="5118861"/>
            <a:ext cx="171450" cy="370205"/>
          </a:xfrm>
          <a:custGeom>
            <a:avLst/>
            <a:gdLst/>
            <a:ahLst/>
            <a:cxnLst/>
            <a:rect l="l" t="t" r="r" b="b"/>
            <a:pathLst>
              <a:path w="171450" h="370204">
                <a:moveTo>
                  <a:pt x="16444" y="199211"/>
                </a:moveTo>
                <a:lnTo>
                  <a:pt x="9322" y="201675"/>
                </a:lnTo>
                <a:lnTo>
                  <a:pt x="3643" y="206654"/>
                </a:lnTo>
                <a:lnTo>
                  <a:pt x="464" y="213217"/>
                </a:lnTo>
                <a:lnTo>
                  <a:pt x="0" y="220517"/>
                </a:lnTo>
                <a:lnTo>
                  <a:pt x="2464" y="227710"/>
                </a:lnTo>
                <a:lnTo>
                  <a:pt x="85522" y="370204"/>
                </a:lnTo>
                <a:lnTo>
                  <a:pt x="107616" y="332359"/>
                </a:lnTo>
                <a:lnTo>
                  <a:pt x="66472" y="332359"/>
                </a:lnTo>
                <a:lnTo>
                  <a:pt x="66472" y="261873"/>
                </a:lnTo>
                <a:lnTo>
                  <a:pt x="35357" y="208534"/>
                </a:lnTo>
                <a:lnTo>
                  <a:pt x="30307" y="202854"/>
                </a:lnTo>
                <a:lnTo>
                  <a:pt x="23721" y="199675"/>
                </a:lnTo>
                <a:lnTo>
                  <a:pt x="16444" y="199211"/>
                </a:lnTo>
                <a:close/>
              </a:path>
              <a:path w="171450" h="370204">
                <a:moveTo>
                  <a:pt x="66472" y="261873"/>
                </a:moveTo>
                <a:lnTo>
                  <a:pt x="66472" y="332359"/>
                </a:lnTo>
                <a:lnTo>
                  <a:pt x="104572" y="332359"/>
                </a:lnTo>
                <a:lnTo>
                  <a:pt x="104572" y="322834"/>
                </a:lnTo>
                <a:lnTo>
                  <a:pt x="69139" y="322834"/>
                </a:lnTo>
                <a:lnTo>
                  <a:pt x="85586" y="294640"/>
                </a:lnTo>
                <a:lnTo>
                  <a:pt x="66472" y="261873"/>
                </a:lnTo>
                <a:close/>
              </a:path>
              <a:path w="171450" h="370204">
                <a:moveTo>
                  <a:pt x="154656" y="199211"/>
                </a:moveTo>
                <a:lnTo>
                  <a:pt x="147355" y="199675"/>
                </a:lnTo>
                <a:lnTo>
                  <a:pt x="140793" y="202854"/>
                </a:lnTo>
                <a:lnTo>
                  <a:pt x="135814" y="208534"/>
                </a:lnTo>
                <a:lnTo>
                  <a:pt x="104572" y="262091"/>
                </a:lnTo>
                <a:lnTo>
                  <a:pt x="104572" y="332359"/>
                </a:lnTo>
                <a:lnTo>
                  <a:pt x="107616" y="332359"/>
                </a:lnTo>
                <a:lnTo>
                  <a:pt x="168707" y="227710"/>
                </a:lnTo>
                <a:lnTo>
                  <a:pt x="171154" y="220517"/>
                </a:lnTo>
                <a:lnTo>
                  <a:pt x="170660" y="213217"/>
                </a:lnTo>
                <a:lnTo>
                  <a:pt x="167475" y="206654"/>
                </a:lnTo>
                <a:lnTo>
                  <a:pt x="161849" y="201675"/>
                </a:lnTo>
                <a:lnTo>
                  <a:pt x="154656" y="199211"/>
                </a:lnTo>
                <a:close/>
              </a:path>
              <a:path w="171450" h="370204">
                <a:moveTo>
                  <a:pt x="85586" y="294640"/>
                </a:moveTo>
                <a:lnTo>
                  <a:pt x="69139" y="322834"/>
                </a:lnTo>
                <a:lnTo>
                  <a:pt x="102032" y="322834"/>
                </a:lnTo>
                <a:lnTo>
                  <a:pt x="85586" y="294640"/>
                </a:lnTo>
                <a:close/>
              </a:path>
              <a:path w="171450" h="370204">
                <a:moveTo>
                  <a:pt x="104572" y="262091"/>
                </a:moveTo>
                <a:lnTo>
                  <a:pt x="85586" y="294640"/>
                </a:lnTo>
                <a:lnTo>
                  <a:pt x="102032" y="322834"/>
                </a:lnTo>
                <a:lnTo>
                  <a:pt x="104572" y="322834"/>
                </a:lnTo>
                <a:lnTo>
                  <a:pt x="104572" y="262091"/>
                </a:lnTo>
                <a:close/>
              </a:path>
              <a:path w="171450" h="370204">
                <a:moveTo>
                  <a:pt x="104572" y="0"/>
                </a:moveTo>
                <a:lnTo>
                  <a:pt x="66472" y="0"/>
                </a:lnTo>
                <a:lnTo>
                  <a:pt x="66472" y="261873"/>
                </a:lnTo>
                <a:lnTo>
                  <a:pt x="85586" y="294640"/>
                </a:lnTo>
                <a:lnTo>
                  <a:pt x="104572" y="262091"/>
                </a:lnTo>
                <a:lnTo>
                  <a:pt x="1045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7613" y="5877280"/>
            <a:ext cx="1756410" cy="261620"/>
          </a:xfrm>
          <a:custGeom>
            <a:avLst/>
            <a:gdLst/>
            <a:ahLst/>
            <a:cxnLst/>
            <a:rect l="l" t="t" r="r" b="b"/>
            <a:pathLst>
              <a:path w="1756409" h="261620">
                <a:moveTo>
                  <a:pt x="0" y="261607"/>
                </a:moveTo>
                <a:lnTo>
                  <a:pt x="1756028" y="261607"/>
                </a:lnTo>
                <a:lnTo>
                  <a:pt x="1756028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15021" y="5902553"/>
            <a:ext cx="15601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35" dirty="0">
                <a:solidFill>
                  <a:srgbClr val="FF0000"/>
                </a:solidFill>
                <a:latin typeface="Arial"/>
                <a:cs typeface="Arial"/>
              </a:rPr>
              <a:t>VERİLEN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PUANI 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YAZINIZ</a:t>
            </a:r>
            <a:r>
              <a:rPr sz="11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..!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4788" y="5546344"/>
            <a:ext cx="1891030" cy="261620"/>
          </a:xfrm>
          <a:custGeom>
            <a:avLst/>
            <a:gdLst/>
            <a:ahLst/>
            <a:cxnLst/>
            <a:rect l="l" t="t" r="r" b="b"/>
            <a:pathLst>
              <a:path w="1891029" h="261620">
                <a:moveTo>
                  <a:pt x="0" y="261607"/>
                </a:moveTo>
                <a:lnTo>
                  <a:pt x="1890775" y="261607"/>
                </a:lnTo>
                <a:lnTo>
                  <a:pt x="189077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35344" y="5571540"/>
            <a:ext cx="1630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25" dirty="0">
                <a:solidFill>
                  <a:srgbClr val="FF0000"/>
                </a:solidFill>
                <a:latin typeface="Arial"/>
                <a:cs typeface="Arial"/>
              </a:rPr>
              <a:t>AĞIRLIKLI </a:t>
            </a:r>
            <a:r>
              <a:rPr sz="1100" b="1" spc="-90" dirty="0">
                <a:solidFill>
                  <a:srgbClr val="FF0000"/>
                </a:solidFill>
                <a:latin typeface="Arial"/>
                <a:cs typeface="Arial"/>
              </a:rPr>
              <a:t>PUANI </a:t>
            </a: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YAZINIZ</a:t>
            </a:r>
            <a:r>
              <a:rPr sz="11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..!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3443" y="5099303"/>
            <a:ext cx="425196" cy="624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0773" y="5118861"/>
            <a:ext cx="171450" cy="370205"/>
          </a:xfrm>
          <a:custGeom>
            <a:avLst/>
            <a:gdLst/>
            <a:ahLst/>
            <a:cxnLst/>
            <a:rect l="l" t="t" r="r" b="b"/>
            <a:pathLst>
              <a:path w="171450" h="370204">
                <a:moveTo>
                  <a:pt x="16498" y="199211"/>
                </a:moveTo>
                <a:lnTo>
                  <a:pt x="9322" y="201675"/>
                </a:lnTo>
                <a:lnTo>
                  <a:pt x="3643" y="206654"/>
                </a:lnTo>
                <a:lnTo>
                  <a:pt x="464" y="213217"/>
                </a:lnTo>
                <a:lnTo>
                  <a:pt x="0" y="220517"/>
                </a:lnTo>
                <a:lnTo>
                  <a:pt x="2464" y="227710"/>
                </a:lnTo>
                <a:lnTo>
                  <a:pt x="85649" y="370204"/>
                </a:lnTo>
                <a:lnTo>
                  <a:pt x="107709" y="332359"/>
                </a:lnTo>
                <a:lnTo>
                  <a:pt x="66599" y="332359"/>
                </a:lnTo>
                <a:lnTo>
                  <a:pt x="66472" y="261874"/>
                </a:lnTo>
                <a:lnTo>
                  <a:pt x="35357" y="208534"/>
                </a:lnTo>
                <a:lnTo>
                  <a:pt x="30325" y="202854"/>
                </a:lnTo>
                <a:lnTo>
                  <a:pt x="23768" y="199675"/>
                </a:lnTo>
                <a:lnTo>
                  <a:pt x="16498" y="199211"/>
                </a:lnTo>
                <a:close/>
              </a:path>
              <a:path w="171450" h="370204">
                <a:moveTo>
                  <a:pt x="66599" y="262091"/>
                </a:moveTo>
                <a:lnTo>
                  <a:pt x="66599" y="332359"/>
                </a:lnTo>
                <a:lnTo>
                  <a:pt x="104699" y="332359"/>
                </a:lnTo>
                <a:lnTo>
                  <a:pt x="104699" y="322834"/>
                </a:lnTo>
                <a:lnTo>
                  <a:pt x="69139" y="322834"/>
                </a:lnTo>
                <a:lnTo>
                  <a:pt x="85586" y="294640"/>
                </a:lnTo>
                <a:lnTo>
                  <a:pt x="66599" y="262091"/>
                </a:lnTo>
                <a:close/>
              </a:path>
              <a:path w="171450" h="370204">
                <a:moveTo>
                  <a:pt x="154727" y="199211"/>
                </a:moveTo>
                <a:lnTo>
                  <a:pt x="147450" y="199675"/>
                </a:lnTo>
                <a:lnTo>
                  <a:pt x="140864" y="202854"/>
                </a:lnTo>
                <a:lnTo>
                  <a:pt x="135814" y="208534"/>
                </a:lnTo>
                <a:lnTo>
                  <a:pt x="104699" y="261874"/>
                </a:lnTo>
                <a:lnTo>
                  <a:pt x="104699" y="332359"/>
                </a:lnTo>
                <a:lnTo>
                  <a:pt x="107709" y="332359"/>
                </a:lnTo>
                <a:lnTo>
                  <a:pt x="168707" y="227710"/>
                </a:lnTo>
                <a:lnTo>
                  <a:pt x="171172" y="220517"/>
                </a:lnTo>
                <a:lnTo>
                  <a:pt x="170707" y="213217"/>
                </a:lnTo>
                <a:lnTo>
                  <a:pt x="167528" y="206654"/>
                </a:lnTo>
                <a:lnTo>
                  <a:pt x="161849" y="201675"/>
                </a:lnTo>
                <a:lnTo>
                  <a:pt x="154727" y="199211"/>
                </a:lnTo>
                <a:close/>
              </a:path>
              <a:path w="171450" h="370204">
                <a:moveTo>
                  <a:pt x="85586" y="294640"/>
                </a:moveTo>
                <a:lnTo>
                  <a:pt x="69139" y="322834"/>
                </a:lnTo>
                <a:lnTo>
                  <a:pt x="102032" y="322834"/>
                </a:lnTo>
                <a:lnTo>
                  <a:pt x="85586" y="294640"/>
                </a:lnTo>
                <a:close/>
              </a:path>
              <a:path w="171450" h="370204">
                <a:moveTo>
                  <a:pt x="104699" y="261874"/>
                </a:moveTo>
                <a:lnTo>
                  <a:pt x="85586" y="294640"/>
                </a:lnTo>
                <a:lnTo>
                  <a:pt x="102032" y="322834"/>
                </a:lnTo>
                <a:lnTo>
                  <a:pt x="104699" y="322834"/>
                </a:lnTo>
                <a:lnTo>
                  <a:pt x="104699" y="261874"/>
                </a:lnTo>
                <a:close/>
              </a:path>
              <a:path w="171450" h="370204">
                <a:moveTo>
                  <a:pt x="104699" y="0"/>
                </a:moveTo>
                <a:lnTo>
                  <a:pt x="66599" y="0"/>
                </a:lnTo>
                <a:lnTo>
                  <a:pt x="66599" y="262091"/>
                </a:lnTo>
                <a:lnTo>
                  <a:pt x="85586" y="294640"/>
                </a:lnTo>
                <a:lnTo>
                  <a:pt x="104572" y="262091"/>
                </a:lnTo>
                <a:lnTo>
                  <a:pt x="104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63711" y="5125211"/>
            <a:ext cx="423672" cy="943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89971" y="5144515"/>
            <a:ext cx="171450" cy="689610"/>
          </a:xfrm>
          <a:custGeom>
            <a:avLst/>
            <a:gdLst/>
            <a:ahLst/>
            <a:cxnLst/>
            <a:rect l="l" t="t" r="r" b="b"/>
            <a:pathLst>
              <a:path w="171450" h="689610">
                <a:moveTo>
                  <a:pt x="16442" y="518062"/>
                </a:moveTo>
                <a:lnTo>
                  <a:pt x="9249" y="520509"/>
                </a:lnTo>
                <a:lnTo>
                  <a:pt x="3640" y="525536"/>
                </a:lnTo>
                <a:lnTo>
                  <a:pt x="486" y="532114"/>
                </a:lnTo>
                <a:lnTo>
                  <a:pt x="0" y="539401"/>
                </a:lnTo>
                <a:lnTo>
                  <a:pt x="2391" y="546557"/>
                </a:lnTo>
                <a:lnTo>
                  <a:pt x="85576" y="689063"/>
                </a:lnTo>
                <a:lnTo>
                  <a:pt x="107612" y="651255"/>
                </a:lnTo>
                <a:lnTo>
                  <a:pt x="66526" y="651255"/>
                </a:lnTo>
                <a:lnTo>
                  <a:pt x="66399" y="580694"/>
                </a:lnTo>
                <a:lnTo>
                  <a:pt x="35284" y="527354"/>
                </a:lnTo>
                <a:lnTo>
                  <a:pt x="30305" y="521707"/>
                </a:lnTo>
                <a:lnTo>
                  <a:pt x="23743" y="518536"/>
                </a:lnTo>
                <a:lnTo>
                  <a:pt x="16442" y="518062"/>
                </a:lnTo>
                <a:close/>
              </a:path>
              <a:path w="171450" h="689610">
                <a:moveTo>
                  <a:pt x="66526" y="580912"/>
                </a:moveTo>
                <a:lnTo>
                  <a:pt x="66526" y="651255"/>
                </a:lnTo>
                <a:lnTo>
                  <a:pt x="104626" y="651255"/>
                </a:lnTo>
                <a:lnTo>
                  <a:pt x="104626" y="641654"/>
                </a:lnTo>
                <a:lnTo>
                  <a:pt x="69066" y="641654"/>
                </a:lnTo>
                <a:lnTo>
                  <a:pt x="85512" y="613460"/>
                </a:lnTo>
                <a:lnTo>
                  <a:pt x="66526" y="580912"/>
                </a:lnTo>
                <a:close/>
              </a:path>
              <a:path w="171450" h="689610">
                <a:moveTo>
                  <a:pt x="154708" y="518062"/>
                </a:moveTo>
                <a:lnTo>
                  <a:pt x="147393" y="518536"/>
                </a:lnTo>
                <a:lnTo>
                  <a:pt x="140793" y="521707"/>
                </a:lnTo>
                <a:lnTo>
                  <a:pt x="135741" y="527354"/>
                </a:lnTo>
                <a:lnTo>
                  <a:pt x="104626" y="580694"/>
                </a:lnTo>
                <a:lnTo>
                  <a:pt x="104626" y="651255"/>
                </a:lnTo>
                <a:lnTo>
                  <a:pt x="107612" y="651255"/>
                </a:lnTo>
                <a:lnTo>
                  <a:pt x="168634" y="546557"/>
                </a:lnTo>
                <a:lnTo>
                  <a:pt x="171100" y="539395"/>
                </a:lnTo>
                <a:lnTo>
                  <a:pt x="170648" y="532109"/>
                </a:lnTo>
                <a:lnTo>
                  <a:pt x="167507" y="525534"/>
                </a:lnTo>
                <a:lnTo>
                  <a:pt x="161903" y="520509"/>
                </a:lnTo>
                <a:lnTo>
                  <a:pt x="154708" y="518062"/>
                </a:lnTo>
                <a:close/>
              </a:path>
              <a:path w="171450" h="689610">
                <a:moveTo>
                  <a:pt x="85512" y="613460"/>
                </a:moveTo>
                <a:lnTo>
                  <a:pt x="69066" y="641654"/>
                </a:lnTo>
                <a:lnTo>
                  <a:pt x="101959" y="641654"/>
                </a:lnTo>
                <a:lnTo>
                  <a:pt x="85512" y="613460"/>
                </a:lnTo>
                <a:close/>
              </a:path>
              <a:path w="171450" h="689610">
                <a:moveTo>
                  <a:pt x="104626" y="580694"/>
                </a:moveTo>
                <a:lnTo>
                  <a:pt x="85512" y="613460"/>
                </a:lnTo>
                <a:lnTo>
                  <a:pt x="101959" y="641654"/>
                </a:lnTo>
                <a:lnTo>
                  <a:pt x="104626" y="641654"/>
                </a:lnTo>
                <a:lnTo>
                  <a:pt x="104626" y="580694"/>
                </a:lnTo>
                <a:close/>
              </a:path>
              <a:path w="171450" h="689610">
                <a:moveTo>
                  <a:pt x="104626" y="0"/>
                </a:moveTo>
                <a:lnTo>
                  <a:pt x="66526" y="0"/>
                </a:lnTo>
                <a:lnTo>
                  <a:pt x="66526" y="580912"/>
                </a:lnTo>
                <a:lnTo>
                  <a:pt x="85512" y="613460"/>
                </a:lnTo>
                <a:lnTo>
                  <a:pt x="104499" y="580912"/>
                </a:lnTo>
                <a:lnTo>
                  <a:pt x="1046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38</a:t>
            </a:fld>
            <a:endParaRPr spc="-6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655" y="381761"/>
            <a:ext cx="5543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0" dirty="0"/>
              <a:t>PUANLAMA </a:t>
            </a:r>
            <a:r>
              <a:rPr sz="4000" spc="-470" dirty="0"/>
              <a:t>SONUCU </a:t>
            </a:r>
            <a:r>
              <a:rPr sz="4000" spc="-595" dirty="0"/>
              <a:t>? ?</a:t>
            </a:r>
            <a:r>
              <a:rPr sz="4000" spc="-570" dirty="0"/>
              <a:t> </a:t>
            </a:r>
            <a:r>
              <a:rPr sz="4000" spc="-595" dirty="0"/>
              <a:t>?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28964" cy="447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0654"/>
                <a:gridCol w="2376170"/>
                <a:gridCol w="1882140"/>
              </a:tblGrid>
              <a:tr h="10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2200" b="1" spc="-225" dirty="0">
                          <a:latin typeface="Arial"/>
                          <a:cs typeface="Arial"/>
                        </a:rPr>
                        <a:t>BÖLÜM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8175" marR="6178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Ğ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IRLIK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2200" b="1" spc="-245" dirty="0">
                          <a:latin typeface="Arial"/>
                          <a:cs typeface="Arial"/>
                        </a:rPr>
                        <a:t>TOPLAM  </a:t>
                      </a:r>
                      <a:r>
                        <a:rPr sz="2200" b="1" spc="-235" dirty="0">
                          <a:latin typeface="Arial"/>
                          <a:cs typeface="Arial"/>
                        </a:rPr>
                        <a:t>PUAN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215" marR="426084" indent="13335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280" dirty="0">
                          <a:latin typeface="Arial"/>
                          <a:cs typeface="Arial"/>
                        </a:rPr>
                        <a:t>VERİLEN  </a:t>
                      </a:r>
                      <a:r>
                        <a:rPr sz="2200" b="1" spc="-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OPLAM  </a:t>
                      </a:r>
                      <a:r>
                        <a:rPr sz="2200" b="1" spc="-235" dirty="0">
                          <a:latin typeface="Arial"/>
                          <a:cs typeface="Arial"/>
                        </a:rPr>
                        <a:t>PUAN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35" dirty="0">
                          <a:latin typeface="Arial"/>
                          <a:cs typeface="Arial"/>
                        </a:rPr>
                        <a:t>TÜMÜ</a:t>
                      </a:r>
                      <a:r>
                        <a:rPr sz="24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30" dirty="0">
                          <a:latin typeface="Arial"/>
                          <a:cs typeface="Arial"/>
                        </a:rPr>
                        <a:t>VAR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b="1" spc="-185" dirty="0">
                          <a:latin typeface="Arial"/>
                          <a:cs typeface="Arial"/>
                        </a:rPr>
                        <a:t>100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b="1" spc="-1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373380" algn="l"/>
                        </a:tabLst>
                      </a:pPr>
                      <a:r>
                        <a:rPr sz="2400" b="1" spc="-365" dirty="0">
                          <a:latin typeface="Arial"/>
                          <a:cs typeface="Arial"/>
                        </a:rPr>
                        <a:t>F	</a:t>
                      </a:r>
                      <a:r>
                        <a:rPr sz="2400" b="1" spc="-375" dirty="0">
                          <a:latin typeface="Arial"/>
                          <a:cs typeface="Arial"/>
                        </a:rPr>
                        <a:t>YOK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(Spor-tiyatro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salonu,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atölye-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laboratuvar)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spc="-185" dirty="0">
                          <a:latin typeface="Arial"/>
                          <a:cs typeface="Arial"/>
                        </a:rPr>
                        <a:t>97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spc="-1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87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75" dirty="0">
                          <a:latin typeface="Arial"/>
                          <a:cs typeface="Arial"/>
                        </a:rPr>
                        <a:t>YOK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(Kantin/Kooperatif/Yemekhane)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spc="-185" dirty="0">
                          <a:latin typeface="Arial"/>
                          <a:cs typeface="Arial"/>
                        </a:rPr>
                        <a:t>74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spc="-1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67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365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2400" b="1" spc="-175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75" dirty="0">
                          <a:latin typeface="Arial"/>
                          <a:cs typeface="Arial"/>
                        </a:rPr>
                        <a:t>YOK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7790" marR="83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(Spor-tiyatro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salonu,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atölye-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laboratuvar) 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(Kantin/Kooperatif/Yemekhane)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spc="-185" dirty="0">
                          <a:latin typeface="Arial"/>
                          <a:cs typeface="Arial"/>
                        </a:rPr>
                        <a:t>71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spc="-1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64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39</a:t>
            </a:fld>
            <a:endParaRPr spc="-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660" y="461594"/>
            <a:ext cx="5425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0" dirty="0">
                <a:solidFill>
                  <a:srgbClr val="000000"/>
                </a:solidFill>
                <a:latin typeface="Arial"/>
                <a:cs typeface="Arial"/>
              </a:rPr>
              <a:t>Taraflar </a:t>
            </a:r>
            <a:r>
              <a:rPr sz="4400" b="0" spc="-12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Yetkili</a:t>
            </a:r>
            <a:r>
              <a:rPr sz="4400" b="0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90" dirty="0">
                <a:solidFill>
                  <a:srgbClr val="000000"/>
                </a:solidFill>
                <a:latin typeface="Arial"/>
                <a:cs typeface="Arial"/>
              </a:rPr>
              <a:t>Birimler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887" y="4598670"/>
            <a:ext cx="38284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80" dirty="0">
                <a:latin typeface="Arial"/>
                <a:cs typeface="Arial"/>
              </a:rPr>
              <a:t>TÜRKİYE </a:t>
            </a:r>
            <a:r>
              <a:rPr sz="2200" b="1" spc="-320" dirty="0">
                <a:latin typeface="Arial"/>
                <a:cs typeface="Arial"/>
              </a:rPr>
              <a:t>HALK </a:t>
            </a:r>
            <a:r>
              <a:rPr sz="2200" b="1" spc="-265" dirty="0">
                <a:latin typeface="Arial"/>
                <a:cs typeface="Arial"/>
              </a:rPr>
              <a:t>SAĞLIĞI</a:t>
            </a:r>
            <a:r>
              <a:rPr sz="2200" b="1" spc="-375" dirty="0">
                <a:latin typeface="Arial"/>
                <a:cs typeface="Arial"/>
              </a:rPr>
              <a:t> </a:t>
            </a:r>
            <a:r>
              <a:rPr sz="2200" b="1" spc="-200" dirty="0">
                <a:latin typeface="Arial"/>
                <a:cs typeface="Arial"/>
              </a:rPr>
              <a:t>KURUMU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2459" y="3619500"/>
            <a:ext cx="4701540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0516" y="3619500"/>
            <a:ext cx="443483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1628" y="3698875"/>
            <a:ext cx="4283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10" dirty="0">
                <a:solidFill>
                  <a:srgbClr val="FF0000"/>
                </a:solidFill>
                <a:latin typeface="Arial"/>
                <a:cs typeface="Arial"/>
              </a:rPr>
              <a:t>T.C. </a:t>
            </a:r>
            <a:r>
              <a:rPr sz="2800" b="1" spc="-204" dirty="0">
                <a:solidFill>
                  <a:srgbClr val="FF0000"/>
                </a:solidFill>
                <a:latin typeface="Arial"/>
                <a:cs typeface="Arial"/>
              </a:rPr>
              <a:t>MİLLİ </a:t>
            </a:r>
            <a:r>
              <a:rPr sz="2800" b="1" spc="-210" dirty="0">
                <a:solidFill>
                  <a:srgbClr val="FF0000"/>
                </a:solidFill>
                <a:latin typeface="Arial"/>
                <a:cs typeface="Arial"/>
              </a:rPr>
              <a:t>EĞİTİM</a:t>
            </a:r>
            <a:r>
              <a:rPr sz="2800" b="1" spc="-3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15" dirty="0">
                <a:solidFill>
                  <a:srgbClr val="FF0000"/>
                </a:solidFill>
                <a:latin typeface="Arial"/>
                <a:cs typeface="Arial"/>
              </a:rPr>
              <a:t>BAKANLIĞI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7627" y="1504569"/>
            <a:ext cx="2261235" cy="2011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408" y="3719957"/>
            <a:ext cx="3594689" cy="360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17338" y="4598670"/>
            <a:ext cx="31572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60" dirty="0">
                <a:latin typeface="Arial"/>
                <a:cs typeface="Arial"/>
              </a:rPr>
              <a:t>DESTEK </a:t>
            </a:r>
            <a:r>
              <a:rPr sz="2200" b="1" spc="-235" dirty="0">
                <a:latin typeface="Arial"/>
                <a:cs typeface="Arial"/>
              </a:rPr>
              <a:t>HİZMETLERİ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spc="-340" dirty="0">
                <a:latin typeface="Arial"/>
                <a:cs typeface="Arial"/>
              </a:rPr>
              <a:t>GENEL</a:t>
            </a:r>
            <a:endParaRPr sz="2200">
              <a:latin typeface="Arial"/>
              <a:cs typeface="Arial"/>
            </a:endParaRPr>
          </a:p>
          <a:p>
            <a:pPr marL="954405">
              <a:lnSpc>
                <a:spcPct val="100000"/>
              </a:lnSpc>
            </a:pPr>
            <a:r>
              <a:rPr sz="2200" b="1" spc="-215" dirty="0">
                <a:latin typeface="Arial"/>
                <a:cs typeface="Arial"/>
              </a:rPr>
              <a:t>MÜDÜRLÜĞÜ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79771" y="1276858"/>
            <a:ext cx="2699638" cy="24803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761" y="454404"/>
            <a:ext cx="5300662" cy="631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9854" y="135382"/>
            <a:ext cx="5367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5" dirty="0"/>
              <a:t>PANSİYONLU </a:t>
            </a:r>
            <a:r>
              <a:rPr sz="2000" spc="-280" dirty="0"/>
              <a:t>OKULLARA </a:t>
            </a:r>
            <a:r>
              <a:rPr sz="2000" spc="-330" dirty="0"/>
              <a:t>BEYAZ </a:t>
            </a:r>
            <a:r>
              <a:rPr sz="2000" spc="-325" dirty="0"/>
              <a:t>BAYRAK</a:t>
            </a:r>
            <a:r>
              <a:rPr sz="2000" spc="-165" dirty="0"/>
              <a:t> </a:t>
            </a:r>
            <a:r>
              <a:rPr sz="2000" spc="-220" dirty="0"/>
              <a:t>VERİLMESİ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40</a:t>
            </a:fld>
            <a:endParaRPr spc="-6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016" rIns="0" bIns="0" rtlCol="0">
            <a:spAutoFit/>
          </a:bodyPr>
          <a:lstStyle/>
          <a:p>
            <a:pPr marL="970915" marR="5080" indent="-224154">
              <a:lnSpc>
                <a:spcPct val="100000"/>
              </a:lnSpc>
              <a:spcBef>
                <a:spcPts val="100"/>
              </a:spcBef>
            </a:pPr>
            <a:r>
              <a:rPr sz="1800" spc="-225" dirty="0"/>
              <a:t>PANSİYONLU </a:t>
            </a:r>
            <a:r>
              <a:rPr sz="1800" spc="-254" dirty="0"/>
              <a:t>OKULLARDA </a:t>
            </a:r>
            <a:r>
              <a:rPr sz="1800" spc="-225" dirty="0"/>
              <a:t>‘’BEYAZ </a:t>
            </a:r>
            <a:r>
              <a:rPr sz="1800" spc="-295" dirty="0"/>
              <a:t>BAYRAK </a:t>
            </a:r>
            <a:r>
              <a:rPr sz="1800" spc="-250" dirty="0"/>
              <a:t>OKUL </a:t>
            </a:r>
            <a:r>
              <a:rPr sz="1800" spc="-155" dirty="0"/>
              <a:t>DENETİM  </a:t>
            </a:r>
            <a:r>
              <a:rPr sz="1800" spc="-120" dirty="0"/>
              <a:t>FORMU’NUN’’ </a:t>
            </a:r>
            <a:r>
              <a:rPr sz="1800" spc="-180" dirty="0"/>
              <a:t>DOLDURMA </a:t>
            </a:r>
            <a:r>
              <a:rPr sz="1800" spc="-235" dirty="0"/>
              <a:t>VE </a:t>
            </a:r>
            <a:r>
              <a:rPr sz="1800" spc="-180" dirty="0"/>
              <a:t>PUANLAMA</a:t>
            </a:r>
            <a:r>
              <a:rPr sz="1800" spc="-114" dirty="0"/>
              <a:t> </a:t>
            </a:r>
            <a:r>
              <a:rPr sz="1800" spc="-220" dirty="0"/>
              <a:t>İŞLEMLERİ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81861" y="3554531"/>
            <a:ext cx="8175435" cy="2295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1876" y="2807207"/>
            <a:ext cx="310896" cy="1370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8268" y="2942463"/>
            <a:ext cx="118110" cy="1172210"/>
          </a:xfrm>
          <a:custGeom>
            <a:avLst/>
            <a:gdLst/>
            <a:ahLst/>
            <a:cxnLst/>
            <a:rect l="l" t="t" r="r" b="b"/>
            <a:pathLst>
              <a:path w="118109" h="1172210">
                <a:moveTo>
                  <a:pt x="58991" y="50455"/>
                </a:moveTo>
                <a:lnTo>
                  <a:pt x="46354" y="72117"/>
                </a:lnTo>
                <a:lnTo>
                  <a:pt x="46354" y="1171956"/>
                </a:lnTo>
                <a:lnTo>
                  <a:pt x="71754" y="1171956"/>
                </a:lnTo>
                <a:lnTo>
                  <a:pt x="71627" y="72117"/>
                </a:lnTo>
                <a:lnTo>
                  <a:pt x="58991" y="50455"/>
                </a:lnTo>
                <a:close/>
              </a:path>
              <a:path w="118109" h="1172210">
                <a:moveTo>
                  <a:pt x="59054" y="0"/>
                </a:moveTo>
                <a:lnTo>
                  <a:pt x="0" y="101091"/>
                </a:lnTo>
                <a:lnTo>
                  <a:pt x="2158" y="108838"/>
                </a:lnTo>
                <a:lnTo>
                  <a:pt x="8127" y="112395"/>
                </a:lnTo>
                <a:lnTo>
                  <a:pt x="14224" y="115950"/>
                </a:lnTo>
                <a:lnTo>
                  <a:pt x="21971" y="113919"/>
                </a:lnTo>
                <a:lnTo>
                  <a:pt x="46227" y="72335"/>
                </a:lnTo>
                <a:lnTo>
                  <a:pt x="46354" y="25146"/>
                </a:lnTo>
                <a:lnTo>
                  <a:pt x="73712" y="25146"/>
                </a:lnTo>
                <a:lnTo>
                  <a:pt x="59054" y="0"/>
                </a:lnTo>
                <a:close/>
              </a:path>
              <a:path w="118109" h="1172210">
                <a:moveTo>
                  <a:pt x="73712" y="25146"/>
                </a:moveTo>
                <a:lnTo>
                  <a:pt x="71754" y="25146"/>
                </a:lnTo>
                <a:lnTo>
                  <a:pt x="71754" y="72335"/>
                </a:lnTo>
                <a:lnTo>
                  <a:pt x="96011" y="113919"/>
                </a:lnTo>
                <a:lnTo>
                  <a:pt x="103758" y="115950"/>
                </a:lnTo>
                <a:lnTo>
                  <a:pt x="115950" y="108838"/>
                </a:lnTo>
                <a:lnTo>
                  <a:pt x="117982" y="101091"/>
                </a:lnTo>
                <a:lnTo>
                  <a:pt x="73712" y="25146"/>
                </a:lnTo>
                <a:close/>
              </a:path>
              <a:path w="118109" h="1172210">
                <a:moveTo>
                  <a:pt x="71754" y="31623"/>
                </a:moveTo>
                <a:lnTo>
                  <a:pt x="69976" y="31623"/>
                </a:lnTo>
                <a:lnTo>
                  <a:pt x="58991" y="50455"/>
                </a:lnTo>
                <a:lnTo>
                  <a:pt x="71754" y="72335"/>
                </a:lnTo>
                <a:lnTo>
                  <a:pt x="71754" y="31623"/>
                </a:lnTo>
                <a:close/>
              </a:path>
              <a:path w="118109" h="1172210">
                <a:moveTo>
                  <a:pt x="71754" y="25146"/>
                </a:moveTo>
                <a:lnTo>
                  <a:pt x="46354" y="25146"/>
                </a:lnTo>
                <a:lnTo>
                  <a:pt x="46354" y="72117"/>
                </a:lnTo>
                <a:lnTo>
                  <a:pt x="58991" y="50455"/>
                </a:lnTo>
                <a:lnTo>
                  <a:pt x="48005" y="31623"/>
                </a:lnTo>
                <a:lnTo>
                  <a:pt x="71754" y="31623"/>
                </a:lnTo>
                <a:lnTo>
                  <a:pt x="71754" y="25146"/>
                </a:lnTo>
                <a:close/>
              </a:path>
              <a:path w="118109" h="1172210">
                <a:moveTo>
                  <a:pt x="69976" y="31623"/>
                </a:moveTo>
                <a:lnTo>
                  <a:pt x="48005" y="31623"/>
                </a:lnTo>
                <a:lnTo>
                  <a:pt x="58991" y="50455"/>
                </a:lnTo>
                <a:lnTo>
                  <a:pt x="69976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8250" y="2290419"/>
            <a:ext cx="1651635" cy="554355"/>
          </a:xfrm>
          <a:custGeom>
            <a:avLst/>
            <a:gdLst/>
            <a:ahLst/>
            <a:cxnLst/>
            <a:rect l="l" t="t" r="r" b="b"/>
            <a:pathLst>
              <a:path w="1651634" h="554355">
                <a:moveTo>
                  <a:pt x="0" y="553999"/>
                </a:moveTo>
                <a:lnTo>
                  <a:pt x="1651507" y="553999"/>
                </a:lnTo>
                <a:lnTo>
                  <a:pt x="1651507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6520" y="2316225"/>
            <a:ext cx="139446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100" dirty="0">
                <a:solidFill>
                  <a:srgbClr val="FF0000"/>
                </a:solidFill>
                <a:latin typeface="Arial"/>
                <a:cs typeface="Arial"/>
              </a:rPr>
              <a:t>Beyaz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Bayrak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Projesine </a:t>
            </a:r>
            <a:r>
              <a:rPr sz="1000" b="1" spc="-45" dirty="0">
                <a:solidFill>
                  <a:srgbClr val="FF0000"/>
                </a:solidFill>
                <a:latin typeface="Arial"/>
                <a:cs typeface="Arial"/>
              </a:rPr>
              <a:t>İlk 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defa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Müracaat</a:t>
            </a:r>
            <a:r>
              <a:rPr sz="1000" b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yapılıyorsa 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burası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işaretlenecektir.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36335" y="2807207"/>
            <a:ext cx="1018032" cy="1370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2855" y="2942463"/>
            <a:ext cx="880110" cy="1172210"/>
          </a:xfrm>
          <a:custGeom>
            <a:avLst/>
            <a:gdLst/>
            <a:ahLst/>
            <a:cxnLst/>
            <a:rect l="l" t="t" r="r" b="b"/>
            <a:pathLst>
              <a:path w="880109" h="1172210">
                <a:moveTo>
                  <a:pt x="854201" y="585977"/>
                </a:moveTo>
                <a:lnTo>
                  <a:pt x="854201" y="1171956"/>
                </a:lnTo>
                <a:lnTo>
                  <a:pt x="879601" y="1171956"/>
                </a:lnTo>
                <a:lnTo>
                  <a:pt x="879601" y="598677"/>
                </a:lnTo>
                <a:lnTo>
                  <a:pt x="866901" y="598677"/>
                </a:lnTo>
                <a:lnTo>
                  <a:pt x="854201" y="585977"/>
                </a:lnTo>
                <a:close/>
              </a:path>
              <a:path w="880109" h="1172210">
                <a:moveTo>
                  <a:pt x="58991" y="50455"/>
                </a:moveTo>
                <a:lnTo>
                  <a:pt x="46355" y="72117"/>
                </a:lnTo>
                <a:lnTo>
                  <a:pt x="46355" y="592963"/>
                </a:lnTo>
                <a:lnTo>
                  <a:pt x="51943" y="598677"/>
                </a:lnTo>
                <a:lnTo>
                  <a:pt x="854201" y="598677"/>
                </a:lnTo>
                <a:lnTo>
                  <a:pt x="854201" y="585977"/>
                </a:lnTo>
                <a:lnTo>
                  <a:pt x="71755" y="585977"/>
                </a:lnTo>
                <a:lnTo>
                  <a:pt x="59055" y="573277"/>
                </a:lnTo>
                <a:lnTo>
                  <a:pt x="71755" y="573277"/>
                </a:lnTo>
                <a:lnTo>
                  <a:pt x="71755" y="72335"/>
                </a:lnTo>
                <a:lnTo>
                  <a:pt x="58991" y="50455"/>
                </a:lnTo>
                <a:close/>
              </a:path>
              <a:path w="880109" h="1172210">
                <a:moveTo>
                  <a:pt x="873887" y="573277"/>
                </a:moveTo>
                <a:lnTo>
                  <a:pt x="71755" y="573277"/>
                </a:lnTo>
                <a:lnTo>
                  <a:pt x="71755" y="585977"/>
                </a:lnTo>
                <a:lnTo>
                  <a:pt x="854201" y="585977"/>
                </a:lnTo>
                <a:lnTo>
                  <a:pt x="866901" y="598677"/>
                </a:lnTo>
                <a:lnTo>
                  <a:pt x="879601" y="598677"/>
                </a:lnTo>
                <a:lnTo>
                  <a:pt x="879601" y="578992"/>
                </a:lnTo>
                <a:lnTo>
                  <a:pt x="873887" y="573277"/>
                </a:lnTo>
                <a:close/>
              </a:path>
              <a:path w="880109" h="1172210">
                <a:moveTo>
                  <a:pt x="71755" y="573277"/>
                </a:moveTo>
                <a:lnTo>
                  <a:pt x="59055" y="573277"/>
                </a:lnTo>
                <a:lnTo>
                  <a:pt x="71755" y="585977"/>
                </a:lnTo>
                <a:lnTo>
                  <a:pt x="71755" y="573277"/>
                </a:lnTo>
                <a:close/>
              </a:path>
              <a:path w="880109" h="1172210">
                <a:moveTo>
                  <a:pt x="59055" y="0"/>
                </a:moveTo>
                <a:lnTo>
                  <a:pt x="0" y="101091"/>
                </a:lnTo>
                <a:lnTo>
                  <a:pt x="2159" y="108838"/>
                </a:lnTo>
                <a:lnTo>
                  <a:pt x="8128" y="112395"/>
                </a:lnTo>
                <a:lnTo>
                  <a:pt x="14224" y="115950"/>
                </a:lnTo>
                <a:lnTo>
                  <a:pt x="21971" y="113919"/>
                </a:lnTo>
                <a:lnTo>
                  <a:pt x="46355" y="72117"/>
                </a:lnTo>
                <a:lnTo>
                  <a:pt x="46355" y="25273"/>
                </a:lnTo>
                <a:lnTo>
                  <a:pt x="73786" y="25273"/>
                </a:lnTo>
                <a:lnTo>
                  <a:pt x="59055" y="0"/>
                </a:lnTo>
                <a:close/>
              </a:path>
              <a:path w="880109" h="1172210">
                <a:moveTo>
                  <a:pt x="73786" y="25273"/>
                </a:moveTo>
                <a:lnTo>
                  <a:pt x="71755" y="25273"/>
                </a:lnTo>
                <a:lnTo>
                  <a:pt x="71755" y="72335"/>
                </a:lnTo>
                <a:lnTo>
                  <a:pt x="96012" y="113919"/>
                </a:lnTo>
                <a:lnTo>
                  <a:pt x="103759" y="115950"/>
                </a:lnTo>
                <a:lnTo>
                  <a:pt x="115951" y="108838"/>
                </a:lnTo>
                <a:lnTo>
                  <a:pt x="117983" y="101091"/>
                </a:lnTo>
                <a:lnTo>
                  <a:pt x="73786" y="25273"/>
                </a:lnTo>
                <a:close/>
              </a:path>
              <a:path w="880109" h="1172210">
                <a:moveTo>
                  <a:pt x="71755" y="31623"/>
                </a:moveTo>
                <a:lnTo>
                  <a:pt x="69977" y="31623"/>
                </a:lnTo>
                <a:lnTo>
                  <a:pt x="58991" y="50455"/>
                </a:lnTo>
                <a:lnTo>
                  <a:pt x="71755" y="72335"/>
                </a:lnTo>
                <a:lnTo>
                  <a:pt x="71755" y="31623"/>
                </a:lnTo>
                <a:close/>
              </a:path>
              <a:path w="880109" h="1172210">
                <a:moveTo>
                  <a:pt x="71755" y="25273"/>
                </a:moveTo>
                <a:lnTo>
                  <a:pt x="46355" y="25273"/>
                </a:lnTo>
                <a:lnTo>
                  <a:pt x="46355" y="72117"/>
                </a:lnTo>
                <a:lnTo>
                  <a:pt x="58991" y="50455"/>
                </a:lnTo>
                <a:lnTo>
                  <a:pt x="48006" y="31623"/>
                </a:lnTo>
                <a:lnTo>
                  <a:pt x="71755" y="31623"/>
                </a:lnTo>
                <a:lnTo>
                  <a:pt x="71755" y="25273"/>
                </a:lnTo>
                <a:close/>
              </a:path>
              <a:path w="880109" h="1172210">
                <a:moveTo>
                  <a:pt x="69977" y="31623"/>
                </a:moveTo>
                <a:lnTo>
                  <a:pt x="48006" y="31623"/>
                </a:lnTo>
                <a:lnTo>
                  <a:pt x="58991" y="50455"/>
                </a:lnTo>
                <a:lnTo>
                  <a:pt x="69977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20306" y="2132888"/>
            <a:ext cx="1979930" cy="86233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3189" marR="114935" indent="-1905" algn="ctr">
              <a:lnSpc>
                <a:spcPct val="100000"/>
              </a:lnSpc>
              <a:spcBef>
                <a:spcPts val="300"/>
              </a:spcBef>
            </a:pPr>
            <a:r>
              <a:rPr sz="1000" b="1" spc="-100" dirty="0">
                <a:solidFill>
                  <a:srgbClr val="FF0000"/>
                </a:solidFill>
                <a:latin typeface="Arial"/>
                <a:cs typeface="Arial"/>
              </a:rPr>
              <a:t>Beyaz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Bayrak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Projesinde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daha 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müracaat etmiş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başarılı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olmuş 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veya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süresi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dolduğundan</a:t>
            </a:r>
            <a:r>
              <a:rPr sz="1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dolayı</a:t>
            </a:r>
            <a:endParaRPr sz="1000">
              <a:latin typeface="Arial"/>
              <a:cs typeface="Arial"/>
            </a:endParaRPr>
          </a:p>
          <a:p>
            <a:pPr marL="116839" marR="109855" algn="ctr">
              <a:lnSpc>
                <a:spcPct val="100000"/>
              </a:lnSpc>
            </a:pPr>
            <a:r>
              <a:rPr sz="1000" b="1" spc="-45" dirty="0">
                <a:solidFill>
                  <a:srgbClr val="FF0000"/>
                </a:solidFill>
                <a:latin typeface="Arial"/>
                <a:cs typeface="Arial"/>
              </a:rPr>
              <a:t>tekrar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Müracaat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yapıyorsa</a:t>
            </a:r>
            <a:r>
              <a:rPr sz="10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burası 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işaretlenecektir.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03829" y="6021285"/>
            <a:ext cx="2088514" cy="400685"/>
          </a:xfrm>
          <a:custGeom>
            <a:avLst/>
            <a:gdLst/>
            <a:ahLst/>
            <a:cxnLst/>
            <a:rect l="l" t="t" r="r" b="b"/>
            <a:pathLst>
              <a:path w="2088514" h="400685">
                <a:moveTo>
                  <a:pt x="0" y="400113"/>
                </a:moveTo>
                <a:lnTo>
                  <a:pt x="2088261" y="400113"/>
                </a:lnTo>
                <a:lnTo>
                  <a:pt x="2088261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45941" y="6048247"/>
            <a:ext cx="18040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Pansiyonda Kalan </a:t>
            </a:r>
            <a:r>
              <a:rPr sz="1000" b="1" spc="-110" dirty="0">
                <a:solidFill>
                  <a:srgbClr val="FF0000"/>
                </a:solidFill>
                <a:latin typeface="Arial"/>
                <a:cs typeface="Arial"/>
              </a:rPr>
              <a:t>Kız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Erkek 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öğrenci </a:t>
            </a: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sayısı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ayrı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ayrı</a:t>
            </a:r>
            <a:r>
              <a:rPr sz="1000" b="1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yazılacaktır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1729" y="2444305"/>
            <a:ext cx="2304415" cy="400685"/>
          </a:xfrm>
          <a:custGeom>
            <a:avLst/>
            <a:gdLst/>
            <a:ahLst/>
            <a:cxnLst/>
            <a:rect l="l" t="t" r="r" b="b"/>
            <a:pathLst>
              <a:path w="2304415" h="400685">
                <a:moveTo>
                  <a:pt x="0" y="400113"/>
                </a:moveTo>
                <a:lnTo>
                  <a:pt x="2304288" y="400113"/>
                </a:lnTo>
                <a:lnTo>
                  <a:pt x="2304288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50667" y="2470149"/>
            <a:ext cx="2024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95"/>
              </a:spcBef>
            </a:pPr>
            <a:r>
              <a:rPr sz="1000" b="1" spc="-100" dirty="0">
                <a:solidFill>
                  <a:srgbClr val="FF0000"/>
                </a:solidFill>
                <a:latin typeface="Arial"/>
                <a:cs typeface="Arial"/>
              </a:rPr>
              <a:t>Beyaz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Bayrak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Denetim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Komisyonunun 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Denetim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Yaptığı Tarih</a:t>
            </a:r>
            <a:r>
              <a:rPr sz="1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yazılacaktır.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03091" y="2807207"/>
            <a:ext cx="312420" cy="1491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0120" y="2942463"/>
            <a:ext cx="118110" cy="1294765"/>
          </a:xfrm>
          <a:custGeom>
            <a:avLst/>
            <a:gdLst/>
            <a:ahLst/>
            <a:cxnLst/>
            <a:rect l="l" t="t" r="r" b="b"/>
            <a:pathLst>
              <a:path w="118110" h="1294764">
                <a:moveTo>
                  <a:pt x="58927" y="50346"/>
                </a:moveTo>
                <a:lnTo>
                  <a:pt x="46227" y="72117"/>
                </a:lnTo>
                <a:lnTo>
                  <a:pt x="46227" y="1294764"/>
                </a:lnTo>
                <a:lnTo>
                  <a:pt x="71627" y="1294764"/>
                </a:lnTo>
                <a:lnTo>
                  <a:pt x="71627" y="72117"/>
                </a:lnTo>
                <a:lnTo>
                  <a:pt x="58927" y="50346"/>
                </a:lnTo>
                <a:close/>
              </a:path>
              <a:path w="118110" h="1294764">
                <a:moveTo>
                  <a:pt x="58927" y="0"/>
                </a:moveTo>
                <a:lnTo>
                  <a:pt x="0" y="101091"/>
                </a:lnTo>
                <a:lnTo>
                  <a:pt x="2031" y="108838"/>
                </a:lnTo>
                <a:lnTo>
                  <a:pt x="8127" y="112395"/>
                </a:lnTo>
                <a:lnTo>
                  <a:pt x="14096" y="115950"/>
                </a:lnTo>
                <a:lnTo>
                  <a:pt x="21843" y="113919"/>
                </a:lnTo>
                <a:lnTo>
                  <a:pt x="46227" y="72117"/>
                </a:lnTo>
                <a:lnTo>
                  <a:pt x="46227" y="25146"/>
                </a:lnTo>
                <a:lnTo>
                  <a:pt x="73585" y="25146"/>
                </a:lnTo>
                <a:lnTo>
                  <a:pt x="58927" y="0"/>
                </a:lnTo>
                <a:close/>
              </a:path>
              <a:path w="118110" h="1294764">
                <a:moveTo>
                  <a:pt x="73585" y="25146"/>
                </a:moveTo>
                <a:lnTo>
                  <a:pt x="71627" y="25146"/>
                </a:lnTo>
                <a:lnTo>
                  <a:pt x="71627" y="72117"/>
                </a:lnTo>
                <a:lnTo>
                  <a:pt x="92455" y="107823"/>
                </a:lnTo>
                <a:lnTo>
                  <a:pt x="95884" y="113919"/>
                </a:lnTo>
                <a:lnTo>
                  <a:pt x="103758" y="115950"/>
                </a:lnTo>
                <a:lnTo>
                  <a:pt x="109727" y="112395"/>
                </a:lnTo>
                <a:lnTo>
                  <a:pt x="115824" y="108838"/>
                </a:lnTo>
                <a:lnTo>
                  <a:pt x="117855" y="101091"/>
                </a:lnTo>
                <a:lnTo>
                  <a:pt x="73585" y="25146"/>
                </a:lnTo>
                <a:close/>
              </a:path>
              <a:path w="118110" h="1294764">
                <a:moveTo>
                  <a:pt x="71627" y="25146"/>
                </a:moveTo>
                <a:lnTo>
                  <a:pt x="46227" y="25146"/>
                </a:lnTo>
                <a:lnTo>
                  <a:pt x="46227" y="72117"/>
                </a:lnTo>
                <a:lnTo>
                  <a:pt x="58927" y="50346"/>
                </a:lnTo>
                <a:lnTo>
                  <a:pt x="48005" y="31623"/>
                </a:lnTo>
                <a:lnTo>
                  <a:pt x="71627" y="31623"/>
                </a:lnTo>
                <a:lnTo>
                  <a:pt x="71627" y="25146"/>
                </a:lnTo>
                <a:close/>
              </a:path>
              <a:path w="118110" h="1294764">
                <a:moveTo>
                  <a:pt x="71627" y="31623"/>
                </a:moveTo>
                <a:lnTo>
                  <a:pt x="69850" y="31623"/>
                </a:lnTo>
                <a:lnTo>
                  <a:pt x="58927" y="50346"/>
                </a:lnTo>
                <a:lnTo>
                  <a:pt x="71627" y="72117"/>
                </a:lnTo>
                <a:lnTo>
                  <a:pt x="71627" y="31623"/>
                </a:lnTo>
                <a:close/>
              </a:path>
              <a:path w="118110" h="1294764">
                <a:moveTo>
                  <a:pt x="69850" y="31623"/>
                </a:moveTo>
                <a:lnTo>
                  <a:pt x="48005" y="31623"/>
                </a:lnTo>
                <a:lnTo>
                  <a:pt x="58927" y="50346"/>
                </a:lnTo>
                <a:lnTo>
                  <a:pt x="69850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9808" y="5209032"/>
            <a:ext cx="423672" cy="1046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85994" y="5229225"/>
            <a:ext cx="171450" cy="792480"/>
          </a:xfrm>
          <a:custGeom>
            <a:avLst/>
            <a:gdLst/>
            <a:ahLst/>
            <a:cxnLst/>
            <a:rect l="l" t="t" r="r" b="b"/>
            <a:pathLst>
              <a:path w="171450" h="792479">
                <a:moveTo>
                  <a:pt x="16444" y="621143"/>
                </a:moveTo>
                <a:lnTo>
                  <a:pt x="9322" y="623582"/>
                </a:lnTo>
                <a:lnTo>
                  <a:pt x="3643" y="628615"/>
                </a:lnTo>
                <a:lnTo>
                  <a:pt x="464" y="635193"/>
                </a:lnTo>
                <a:lnTo>
                  <a:pt x="0" y="642481"/>
                </a:lnTo>
                <a:lnTo>
                  <a:pt x="2464" y="649643"/>
                </a:lnTo>
                <a:lnTo>
                  <a:pt x="85522" y="792149"/>
                </a:lnTo>
                <a:lnTo>
                  <a:pt x="107592" y="754341"/>
                </a:lnTo>
                <a:lnTo>
                  <a:pt x="66472" y="754341"/>
                </a:lnTo>
                <a:lnTo>
                  <a:pt x="66472" y="683780"/>
                </a:lnTo>
                <a:lnTo>
                  <a:pt x="35357" y="630440"/>
                </a:lnTo>
                <a:lnTo>
                  <a:pt x="30307" y="624793"/>
                </a:lnTo>
                <a:lnTo>
                  <a:pt x="23721" y="621620"/>
                </a:lnTo>
                <a:lnTo>
                  <a:pt x="16444" y="621143"/>
                </a:lnTo>
                <a:close/>
              </a:path>
              <a:path w="171450" h="792479">
                <a:moveTo>
                  <a:pt x="66472" y="683780"/>
                </a:moveTo>
                <a:lnTo>
                  <a:pt x="66472" y="754341"/>
                </a:lnTo>
                <a:lnTo>
                  <a:pt x="104572" y="754341"/>
                </a:lnTo>
                <a:lnTo>
                  <a:pt x="104572" y="744740"/>
                </a:lnTo>
                <a:lnTo>
                  <a:pt x="69139" y="744740"/>
                </a:lnTo>
                <a:lnTo>
                  <a:pt x="85586" y="716546"/>
                </a:lnTo>
                <a:lnTo>
                  <a:pt x="66472" y="683780"/>
                </a:lnTo>
                <a:close/>
              </a:path>
              <a:path w="171450" h="792479">
                <a:moveTo>
                  <a:pt x="154727" y="621143"/>
                </a:moveTo>
                <a:lnTo>
                  <a:pt x="147450" y="621620"/>
                </a:lnTo>
                <a:lnTo>
                  <a:pt x="140864" y="624793"/>
                </a:lnTo>
                <a:lnTo>
                  <a:pt x="135814" y="630440"/>
                </a:lnTo>
                <a:lnTo>
                  <a:pt x="104572" y="683998"/>
                </a:lnTo>
                <a:lnTo>
                  <a:pt x="104572" y="754341"/>
                </a:lnTo>
                <a:lnTo>
                  <a:pt x="107592" y="754341"/>
                </a:lnTo>
                <a:lnTo>
                  <a:pt x="168707" y="649643"/>
                </a:lnTo>
                <a:lnTo>
                  <a:pt x="171172" y="642481"/>
                </a:lnTo>
                <a:lnTo>
                  <a:pt x="170707" y="635193"/>
                </a:lnTo>
                <a:lnTo>
                  <a:pt x="167528" y="628615"/>
                </a:lnTo>
                <a:lnTo>
                  <a:pt x="161849" y="623582"/>
                </a:lnTo>
                <a:lnTo>
                  <a:pt x="154727" y="621143"/>
                </a:lnTo>
                <a:close/>
              </a:path>
              <a:path w="171450" h="792479">
                <a:moveTo>
                  <a:pt x="85586" y="716546"/>
                </a:moveTo>
                <a:lnTo>
                  <a:pt x="69139" y="744740"/>
                </a:lnTo>
                <a:lnTo>
                  <a:pt x="102032" y="744740"/>
                </a:lnTo>
                <a:lnTo>
                  <a:pt x="85586" y="716546"/>
                </a:lnTo>
                <a:close/>
              </a:path>
              <a:path w="171450" h="792479">
                <a:moveTo>
                  <a:pt x="104572" y="683998"/>
                </a:moveTo>
                <a:lnTo>
                  <a:pt x="85586" y="716546"/>
                </a:lnTo>
                <a:lnTo>
                  <a:pt x="102032" y="744740"/>
                </a:lnTo>
                <a:lnTo>
                  <a:pt x="104572" y="744740"/>
                </a:lnTo>
                <a:lnTo>
                  <a:pt x="104572" y="683998"/>
                </a:lnTo>
                <a:close/>
              </a:path>
              <a:path w="171450" h="792479">
                <a:moveTo>
                  <a:pt x="104572" y="0"/>
                </a:moveTo>
                <a:lnTo>
                  <a:pt x="66472" y="0"/>
                </a:lnTo>
                <a:lnTo>
                  <a:pt x="66472" y="683780"/>
                </a:lnTo>
                <a:lnTo>
                  <a:pt x="85586" y="716546"/>
                </a:lnTo>
                <a:lnTo>
                  <a:pt x="104572" y="683998"/>
                </a:lnTo>
                <a:lnTo>
                  <a:pt x="1045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5652" y="5631179"/>
            <a:ext cx="425196" cy="624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2600" y="5651220"/>
            <a:ext cx="171450" cy="370205"/>
          </a:xfrm>
          <a:custGeom>
            <a:avLst/>
            <a:gdLst/>
            <a:ahLst/>
            <a:cxnLst/>
            <a:rect l="l" t="t" r="r" b="b"/>
            <a:pathLst>
              <a:path w="171450" h="370204">
                <a:moveTo>
                  <a:pt x="16498" y="199147"/>
                </a:moveTo>
                <a:lnTo>
                  <a:pt x="9322" y="201587"/>
                </a:lnTo>
                <a:lnTo>
                  <a:pt x="3643" y="206619"/>
                </a:lnTo>
                <a:lnTo>
                  <a:pt x="464" y="213198"/>
                </a:lnTo>
                <a:lnTo>
                  <a:pt x="0" y="220485"/>
                </a:lnTo>
                <a:lnTo>
                  <a:pt x="2464" y="227647"/>
                </a:lnTo>
                <a:lnTo>
                  <a:pt x="85649" y="370154"/>
                </a:lnTo>
                <a:lnTo>
                  <a:pt x="107685" y="332346"/>
                </a:lnTo>
                <a:lnTo>
                  <a:pt x="66599" y="332346"/>
                </a:lnTo>
                <a:lnTo>
                  <a:pt x="66472" y="261785"/>
                </a:lnTo>
                <a:lnTo>
                  <a:pt x="35357" y="208445"/>
                </a:lnTo>
                <a:lnTo>
                  <a:pt x="30325" y="202797"/>
                </a:lnTo>
                <a:lnTo>
                  <a:pt x="23768" y="199624"/>
                </a:lnTo>
                <a:lnTo>
                  <a:pt x="16498" y="199147"/>
                </a:lnTo>
                <a:close/>
              </a:path>
              <a:path w="171450" h="370204">
                <a:moveTo>
                  <a:pt x="66599" y="262002"/>
                </a:moveTo>
                <a:lnTo>
                  <a:pt x="66599" y="332346"/>
                </a:lnTo>
                <a:lnTo>
                  <a:pt x="104699" y="332346"/>
                </a:lnTo>
                <a:lnTo>
                  <a:pt x="104699" y="322745"/>
                </a:lnTo>
                <a:lnTo>
                  <a:pt x="69139" y="322745"/>
                </a:lnTo>
                <a:lnTo>
                  <a:pt x="85586" y="294551"/>
                </a:lnTo>
                <a:lnTo>
                  <a:pt x="66599" y="262002"/>
                </a:lnTo>
                <a:close/>
              </a:path>
              <a:path w="171450" h="370204">
                <a:moveTo>
                  <a:pt x="154727" y="199147"/>
                </a:moveTo>
                <a:lnTo>
                  <a:pt x="147450" y="199624"/>
                </a:lnTo>
                <a:lnTo>
                  <a:pt x="140864" y="202797"/>
                </a:lnTo>
                <a:lnTo>
                  <a:pt x="135814" y="208445"/>
                </a:lnTo>
                <a:lnTo>
                  <a:pt x="104699" y="261785"/>
                </a:lnTo>
                <a:lnTo>
                  <a:pt x="104699" y="332346"/>
                </a:lnTo>
                <a:lnTo>
                  <a:pt x="107685" y="332346"/>
                </a:lnTo>
                <a:lnTo>
                  <a:pt x="168707" y="227647"/>
                </a:lnTo>
                <a:lnTo>
                  <a:pt x="171172" y="220485"/>
                </a:lnTo>
                <a:lnTo>
                  <a:pt x="170707" y="213198"/>
                </a:lnTo>
                <a:lnTo>
                  <a:pt x="167528" y="206619"/>
                </a:lnTo>
                <a:lnTo>
                  <a:pt x="161849" y="201587"/>
                </a:lnTo>
                <a:lnTo>
                  <a:pt x="154727" y="199147"/>
                </a:lnTo>
                <a:close/>
              </a:path>
              <a:path w="171450" h="370204">
                <a:moveTo>
                  <a:pt x="85586" y="294551"/>
                </a:moveTo>
                <a:lnTo>
                  <a:pt x="69139" y="322745"/>
                </a:lnTo>
                <a:lnTo>
                  <a:pt x="102032" y="322745"/>
                </a:lnTo>
                <a:lnTo>
                  <a:pt x="85586" y="294551"/>
                </a:lnTo>
                <a:close/>
              </a:path>
              <a:path w="171450" h="370204">
                <a:moveTo>
                  <a:pt x="104699" y="261785"/>
                </a:moveTo>
                <a:lnTo>
                  <a:pt x="85586" y="294551"/>
                </a:lnTo>
                <a:lnTo>
                  <a:pt x="102032" y="322745"/>
                </a:lnTo>
                <a:lnTo>
                  <a:pt x="104699" y="322745"/>
                </a:lnTo>
                <a:lnTo>
                  <a:pt x="104699" y="261785"/>
                </a:lnTo>
                <a:close/>
              </a:path>
              <a:path w="171450" h="370204">
                <a:moveTo>
                  <a:pt x="104699" y="0"/>
                </a:moveTo>
                <a:lnTo>
                  <a:pt x="66599" y="0"/>
                </a:lnTo>
                <a:lnTo>
                  <a:pt x="66599" y="262002"/>
                </a:lnTo>
                <a:lnTo>
                  <a:pt x="85586" y="294551"/>
                </a:lnTo>
                <a:lnTo>
                  <a:pt x="104572" y="262002"/>
                </a:lnTo>
                <a:lnTo>
                  <a:pt x="104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41</a:t>
            </a:fld>
            <a:endParaRPr spc="-6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016" rIns="0" bIns="0" rtlCol="0">
            <a:spAutoFit/>
          </a:bodyPr>
          <a:lstStyle/>
          <a:p>
            <a:pPr marL="970915" marR="5080" indent="-224154">
              <a:lnSpc>
                <a:spcPct val="100000"/>
              </a:lnSpc>
              <a:spcBef>
                <a:spcPts val="100"/>
              </a:spcBef>
            </a:pPr>
            <a:r>
              <a:rPr sz="1800" spc="-225" dirty="0"/>
              <a:t>PANSİYONLU </a:t>
            </a:r>
            <a:r>
              <a:rPr sz="1800" spc="-254" dirty="0"/>
              <a:t>OKULLARDA </a:t>
            </a:r>
            <a:r>
              <a:rPr sz="1800" spc="-225" dirty="0"/>
              <a:t>‘’BEYAZ </a:t>
            </a:r>
            <a:r>
              <a:rPr sz="1800" spc="-295" dirty="0"/>
              <a:t>BAYRAK </a:t>
            </a:r>
            <a:r>
              <a:rPr sz="1800" spc="-250" dirty="0"/>
              <a:t>OKUL </a:t>
            </a:r>
            <a:r>
              <a:rPr sz="1800" spc="-155" dirty="0"/>
              <a:t>DENETİM  </a:t>
            </a:r>
            <a:r>
              <a:rPr sz="1800" spc="-120" dirty="0"/>
              <a:t>FORMU’NUN’’ </a:t>
            </a:r>
            <a:r>
              <a:rPr sz="1800" spc="-180" dirty="0"/>
              <a:t>DOLDURMA </a:t>
            </a:r>
            <a:r>
              <a:rPr sz="1800" spc="-235" dirty="0"/>
              <a:t>VE </a:t>
            </a:r>
            <a:r>
              <a:rPr sz="1800" spc="-180" dirty="0"/>
              <a:t>PUANLAMA</a:t>
            </a:r>
            <a:r>
              <a:rPr sz="1800" spc="-114" dirty="0"/>
              <a:t> </a:t>
            </a:r>
            <a:r>
              <a:rPr sz="1800" spc="-220" dirty="0"/>
              <a:t>İŞLEMLERİ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629533" y="2997428"/>
            <a:ext cx="8122434" cy="2951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4531" y="2030641"/>
            <a:ext cx="1165860" cy="246379"/>
          </a:xfrm>
          <a:custGeom>
            <a:avLst/>
            <a:gdLst/>
            <a:ahLst/>
            <a:cxnLst/>
            <a:rect l="l" t="t" r="r" b="b"/>
            <a:pathLst>
              <a:path w="1165859" h="246380">
                <a:moveTo>
                  <a:pt x="0" y="246214"/>
                </a:moveTo>
                <a:lnTo>
                  <a:pt x="1165313" y="246214"/>
                </a:lnTo>
                <a:lnTo>
                  <a:pt x="1165313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53276" y="2056637"/>
            <a:ext cx="927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10" dirty="0">
                <a:solidFill>
                  <a:srgbClr val="FF0000"/>
                </a:solidFill>
                <a:latin typeface="Arial"/>
                <a:cs typeface="Arial"/>
              </a:rPr>
              <a:t>AP: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Ağırlıklı</a:t>
            </a:r>
            <a:r>
              <a:rPr sz="1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04276" y="2141220"/>
            <a:ext cx="312420" cy="1088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1431" y="2276855"/>
            <a:ext cx="118110" cy="890269"/>
          </a:xfrm>
          <a:custGeom>
            <a:avLst/>
            <a:gdLst/>
            <a:ahLst/>
            <a:cxnLst/>
            <a:rect l="l" t="t" r="r" b="b"/>
            <a:pathLst>
              <a:path w="118109" h="890269">
                <a:moveTo>
                  <a:pt x="58991" y="50455"/>
                </a:moveTo>
                <a:lnTo>
                  <a:pt x="46354" y="72117"/>
                </a:lnTo>
                <a:lnTo>
                  <a:pt x="46354" y="889889"/>
                </a:lnTo>
                <a:lnTo>
                  <a:pt x="71754" y="889889"/>
                </a:lnTo>
                <a:lnTo>
                  <a:pt x="71627" y="72117"/>
                </a:lnTo>
                <a:lnTo>
                  <a:pt x="58991" y="50455"/>
                </a:lnTo>
                <a:close/>
              </a:path>
              <a:path w="118109" h="890269">
                <a:moveTo>
                  <a:pt x="59054" y="0"/>
                </a:moveTo>
                <a:lnTo>
                  <a:pt x="3555" y="94996"/>
                </a:lnTo>
                <a:lnTo>
                  <a:pt x="0" y="100965"/>
                </a:lnTo>
                <a:lnTo>
                  <a:pt x="2032" y="108839"/>
                </a:lnTo>
                <a:lnTo>
                  <a:pt x="8127" y="112268"/>
                </a:lnTo>
                <a:lnTo>
                  <a:pt x="14224" y="115824"/>
                </a:lnTo>
                <a:lnTo>
                  <a:pt x="21971" y="113792"/>
                </a:lnTo>
                <a:lnTo>
                  <a:pt x="25526" y="107823"/>
                </a:lnTo>
                <a:lnTo>
                  <a:pt x="46227" y="72335"/>
                </a:lnTo>
                <a:lnTo>
                  <a:pt x="46354" y="25146"/>
                </a:lnTo>
                <a:lnTo>
                  <a:pt x="73712" y="25146"/>
                </a:lnTo>
                <a:lnTo>
                  <a:pt x="59054" y="0"/>
                </a:lnTo>
                <a:close/>
              </a:path>
              <a:path w="118109" h="890269">
                <a:moveTo>
                  <a:pt x="73712" y="25146"/>
                </a:moveTo>
                <a:lnTo>
                  <a:pt x="71754" y="25146"/>
                </a:lnTo>
                <a:lnTo>
                  <a:pt x="71754" y="72335"/>
                </a:lnTo>
                <a:lnTo>
                  <a:pt x="92455" y="107823"/>
                </a:lnTo>
                <a:lnTo>
                  <a:pt x="96012" y="113792"/>
                </a:lnTo>
                <a:lnTo>
                  <a:pt x="103759" y="115824"/>
                </a:lnTo>
                <a:lnTo>
                  <a:pt x="109854" y="112268"/>
                </a:lnTo>
                <a:lnTo>
                  <a:pt x="115950" y="108839"/>
                </a:lnTo>
                <a:lnTo>
                  <a:pt x="117983" y="100965"/>
                </a:lnTo>
                <a:lnTo>
                  <a:pt x="114426" y="94996"/>
                </a:lnTo>
                <a:lnTo>
                  <a:pt x="73712" y="25146"/>
                </a:lnTo>
                <a:close/>
              </a:path>
              <a:path w="118109" h="890269">
                <a:moveTo>
                  <a:pt x="71754" y="31623"/>
                </a:moveTo>
                <a:lnTo>
                  <a:pt x="69976" y="31623"/>
                </a:lnTo>
                <a:lnTo>
                  <a:pt x="58991" y="50455"/>
                </a:lnTo>
                <a:lnTo>
                  <a:pt x="71754" y="72335"/>
                </a:lnTo>
                <a:lnTo>
                  <a:pt x="71754" y="31623"/>
                </a:lnTo>
                <a:close/>
              </a:path>
              <a:path w="118109" h="890269">
                <a:moveTo>
                  <a:pt x="71754" y="25146"/>
                </a:moveTo>
                <a:lnTo>
                  <a:pt x="46354" y="25146"/>
                </a:lnTo>
                <a:lnTo>
                  <a:pt x="46354" y="72117"/>
                </a:lnTo>
                <a:lnTo>
                  <a:pt x="58991" y="50455"/>
                </a:lnTo>
                <a:lnTo>
                  <a:pt x="48005" y="31623"/>
                </a:lnTo>
                <a:lnTo>
                  <a:pt x="71754" y="31623"/>
                </a:lnTo>
                <a:lnTo>
                  <a:pt x="71754" y="25146"/>
                </a:lnTo>
                <a:close/>
              </a:path>
              <a:path w="118109" h="890269">
                <a:moveTo>
                  <a:pt x="69976" y="31623"/>
                </a:moveTo>
                <a:lnTo>
                  <a:pt x="48005" y="31623"/>
                </a:lnTo>
                <a:lnTo>
                  <a:pt x="58991" y="50455"/>
                </a:lnTo>
                <a:lnTo>
                  <a:pt x="69976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12405" y="2028863"/>
            <a:ext cx="1188720" cy="246379"/>
          </a:xfrm>
          <a:custGeom>
            <a:avLst/>
            <a:gdLst/>
            <a:ahLst/>
            <a:cxnLst/>
            <a:rect l="l" t="t" r="r" b="b"/>
            <a:pathLst>
              <a:path w="1188720" h="246380">
                <a:moveTo>
                  <a:pt x="0" y="246214"/>
                </a:moveTo>
                <a:lnTo>
                  <a:pt x="1188135" y="246214"/>
                </a:lnTo>
                <a:lnTo>
                  <a:pt x="1188135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54771" y="2054732"/>
            <a:ext cx="9036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VP: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Verilen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52131" y="2212848"/>
            <a:ext cx="851916" cy="10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9286" y="2348864"/>
            <a:ext cx="713105" cy="830580"/>
          </a:xfrm>
          <a:custGeom>
            <a:avLst/>
            <a:gdLst/>
            <a:ahLst/>
            <a:cxnLst/>
            <a:rect l="l" t="t" r="r" b="b"/>
            <a:pathLst>
              <a:path w="713104" h="830580">
                <a:moveTo>
                  <a:pt x="687197" y="415163"/>
                </a:moveTo>
                <a:lnTo>
                  <a:pt x="687197" y="830199"/>
                </a:lnTo>
                <a:lnTo>
                  <a:pt x="712597" y="830199"/>
                </a:lnTo>
                <a:lnTo>
                  <a:pt x="712597" y="427863"/>
                </a:lnTo>
                <a:lnTo>
                  <a:pt x="699897" y="427863"/>
                </a:lnTo>
                <a:lnTo>
                  <a:pt x="687197" y="415163"/>
                </a:lnTo>
                <a:close/>
              </a:path>
              <a:path w="713104" h="830580">
                <a:moveTo>
                  <a:pt x="58991" y="50455"/>
                </a:moveTo>
                <a:lnTo>
                  <a:pt x="46355" y="72117"/>
                </a:lnTo>
                <a:lnTo>
                  <a:pt x="46355" y="422148"/>
                </a:lnTo>
                <a:lnTo>
                  <a:pt x="51943" y="427863"/>
                </a:lnTo>
                <a:lnTo>
                  <a:pt x="687197" y="427863"/>
                </a:lnTo>
                <a:lnTo>
                  <a:pt x="687197" y="415163"/>
                </a:lnTo>
                <a:lnTo>
                  <a:pt x="71755" y="415163"/>
                </a:lnTo>
                <a:lnTo>
                  <a:pt x="59055" y="402463"/>
                </a:lnTo>
                <a:lnTo>
                  <a:pt x="71755" y="402463"/>
                </a:lnTo>
                <a:lnTo>
                  <a:pt x="71628" y="72117"/>
                </a:lnTo>
                <a:lnTo>
                  <a:pt x="58991" y="50455"/>
                </a:lnTo>
                <a:close/>
              </a:path>
              <a:path w="713104" h="830580">
                <a:moveTo>
                  <a:pt x="707009" y="402463"/>
                </a:moveTo>
                <a:lnTo>
                  <a:pt x="71755" y="402463"/>
                </a:lnTo>
                <a:lnTo>
                  <a:pt x="71755" y="415163"/>
                </a:lnTo>
                <a:lnTo>
                  <a:pt x="687197" y="415163"/>
                </a:lnTo>
                <a:lnTo>
                  <a:pt x="699897" y="427863"/>
                </a:lnTo>
                <a:lnTo>
                  <a:pt x="712597" y="427863"/>
                </a:lnTo>
                <a:lnTo>
                  <a:pt x="712597" y="408050"/>
                </a:lnTo>
                <a:lnTo>
                  <a:pt x="707009" y="402463"/>
                </a:lnTo>
                <a:close/>
              </a:path>
              <a:path w="713104" h="830580">
                <a:moveTo>
                  <a:pt x="71755" y="402463"/>
                </a:moveTo>
                <a:lnTo>
                  <a:pt x="59055" y="402463"/>
                </a:lnTo>
                <a:lnTo>
                  <a:pt x="71755" y="415163"/>
                </a:lnTo>
                <a:lnTo>
                  <a:pt x="71755" y="402463"/>
                </a:lnTo>
                <a:close/>
              </a:path>
              <a:path w="713104" h="830580">
                <a:moveTo>
                  <a:pt x="59055" y="0"/>
                </a:moveTo>
                <a:lnTo>
                  <a:pt x="3556" y="94996"/>
                </a:lnTo>
                <a:lnTo>
                  <a:pt x="0" y="100964"/>
                </a:lnTo>
                <a:lnTo>
                  <a:pt x="2159" y="108838"/>
                </a:lnTo>
                <a:lnTo>
                  <a:pt x="14224" y="115824"/>
                </a:lnTo>
                <a:lnTo>
                  <a:pt x="21971" y="113792"/>
                </a:lnTo>
                <a:lnTo>
                  <a:pt x="25527" y="107823"/>
                </a:lnTo>
                <a:lnTo>
                  <a:pt x="46228" y="72335"/>
                </a:lnTo>
                <a:lnTo>
                  <a:pt x="46355" y="25146"/>
                </a:lnTo>
                <a:lnTo>
                  <a:pt x="73712" y="25146"/>
                </a:lnTo>
                <a:lnTo>
                  <a:pt x="59055" y="0"/>
                </a:lnTo>
                <a:close/>
              </a:path>
              <a:path w="713104" h="830580">
                <a:moveTo>
                  <a:pt x="73712" y="25146"/>
                </a:moveTo>
                <a:lnTo>
                  <a:pt x="71755" y="25146"/>
                </a:lnTo>
                <a:lnTo>
                  <a:pt x="71755" y="72335"/>
                </a:lnTo>
                <a:lnTo>
                  <a:pt x="92456" y="107823"/>
                </a:lnTo>
                <a:lnTo>
                  <a:pt x="96012" y="113792"/>
                </a:lnTo>
                <a:lnTo>
                  <a:pt x="103759" y="115824"/>
                </a:lnTo>
                <a:lnTo>
                  <a:pt x="109855" y="112268"/>
                </a:lnTo>
                <a:lnTo>
                  <a:pt x="115951" y="108838"/>
                </a:lnTo>
                <a:lnTo>
                  <a:pt x="117983" y="100964"/>
                </a:lnTo>
                <a:lnTo>
                  <a:pt x="114427" y="94996"/>
                </a:lnTo>
                <a:lnTo>
                  <a:pt x="73712" y="25146"/>
                </a:lnTo>
                <a:close/>
              </a:path>
              <a:path w="713104" h="830580">
                <a:moveTo>
                  <a:pt x="71755" y="31623"/>
                </a:moveTo>
                <a:lnTo>
                  <a:pt x="69977" y="31623"/>
                </a:lnTo>
                <a:lnTo>
                  <a:pt x="58991" y="50455"/>
                </a:lnTo>
                <a:lnTo>
                  <a:pt x="71755" y="72335"/>
                </a:lnTo>
                <a:lnTo>
                  <a:pt x="71755" y="31623"/>
                </a:lnTo>
                <a:close/>
              </a:path>
              <a:path w="713104" h="830580">
                <a:moveTo>
                  <a:pt x="71755" y="25146"/>
                </a:moveTo>
                <a:lnTo>
                  <a:pt x="46355" y="25146"/>
                </a:lnTo>
                <a:lnTo>
                  <a:pt x="46355" y="72117"/>
                </a:lnTo>
                <a:lnTo>
                  <a:pt x="58991" y="50455"/>
                </a:lnTo>
                <a:lnTo>
                  <a:pt x="48006" y="31623"/>
                </a:lnTo>
                <a:lnTo>
                  <a:pt x="71755" y="31623"/>
                </a:lnTo>
                <a:lnTo>
                  <a:pt x="71755" y="25146"/>
                </a:lnTo>
                <a:close/>
              </a:path>
              <a:path w="713104" h="830580">
                <a:moveTo>
                  <a:pt x="69977" y="31623"/>
                </a:moveTo>
                <a:lnTo>
                  <a:pt x="48006" y="31623"/>
                </a:lnTo>
                <a:lnTo>
                  <a:pt x="58991" y="50455"/>
                </a:lnTo>
                <a:lnTo>
                  <a:pt x="69977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42</a:t>
            </a:fld>
            <a:endParaRPr spc="-6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16" y="2492882"/>
            <a:ext cx="8326621" cy="2297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8414" y="677367"/>
            <a:ext cx="5545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25" dirty="0"/>
              <a:t>PANSİYONLU </a:t>
            </a:r>
            <a:r>
              <a:rPr sz="1800" spc="-254" dirty="0"/>
              <a:t>OKULLARDA </a:t>
            </a:r>
            <a:r>
              <a:rPr sz="1800" spc="-225" dirty="0"/>
              <a:t>‘’BEYAZ </a:t>
            </a:r>
            <a:r>
              <a:rPr sz="1800" spc="-290" dirty="0"/>
              <a:t>BAYRAK </a:t>
            </a:r>
            <a:r>
              <a:rPr sz="1800" spc="-250" dirty="0"/>
              <a:t>OKUL</a:t>
            </a:r>
            <a:r>
              <a:rPr sz="1800" spc="-175" dirty="0"/>
              <a:t> </a:t>
            </a:r>
            <a:r>
              <a:rPr sz="1800" spc="-160" dirty="0"/>
              <a:t>DENETİM</a:t>
            </a:r>
            <a:endParaRPr sz="1800"/>
          </a:p>
          <a:p>
            <a:pPr algn="ctr">
              <a:lnSpc>
                <a:spcPct val="100000"/>
              </a:lnSpc>
            </a:pPr>
            <a:r>
              <a:rPr sz="1800" spc="-120" dirty="0"/>
              <a:t>FORMU’NUN’’ </a:t>
            </a:r>
            <a:r>
              <a:rPr sz="1800" spc="-180" dirty="0"/>
              <a:t>DOLDURMA </a:t>
            </a:r>
            <a:r>
              <a:rPr sz="1800" spc="-235" dirty="0"/>
              <a:t>VE </a:t>
            </a:r>
            <a:r>
              <a:rPr sz="1800" spc="-180" dirty="0"/>
              <a:t>PUANLAMA</a:t>
            </a:r>
            <a:r>
              <a:rPr sz="1800" spc="-110" dirty="0"/>
              <a:t> </a:t>
            </a:r>
            <a:r>
              <a:rPr sz="1800" spc="-220" dirty="0"/>
              <a:t>İŞLEMLERİ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1095133" y="5301208"/>
            <a:ext cx="6933565" cy="400685"/>
          </a:xfrm>
          <a:custGeom>
            <a:avLst/>
            <a:gdLst/>
            <a:ahLst/>
            <a:cxnLst/>
            <a:rect l="l" t="t" r="r" b="b"/>
            <a:pathLst>
              <a:path w="6933565" h="400685">
                <a:moveTo>
                  <a:pt x="0" y="400113"/>
                </a:moveTo>
                <a:lnTo>
                  <a:pt x="6933183" y="400113"/>
                </a:lnTo>
                <a:lnTo>
                  <a:pt x="6933183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9723" y="5328030"/>
            <a:ext cx="66376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95"/>
              </a:spcBef>
            </a:pP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Eğitim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Kurumunda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Herkesin görebileceği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yerde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uygun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büyüklükte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Sağlık,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Hijyen,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Çevre </a:t>
            </a: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Sağlığı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vb. konularını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içeren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pano 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olacak,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bu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pano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özel </a:t>
            </a:r>
            <a:r>
              <a:rPr sz="1000" b="1" spc="-100" dirty="0">
                <a:solidFill>
                  <a:srgbClr val="FF0000"/>
                </a:solidFill>
                <a:latin typeface="Arial"/>
                <a:cs typeface="Arial"/>
              </a:rPr>
              <a:t>gün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haftalarda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uygun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aralıklarla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güncellenecek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(proje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devam </a:t>
            </a:r>
            <a:r>
              <a:rPr sz="1000" b="1" spc="-45" dirty="0">
                <a:solidFill>
                  <a:srgbClr val="FF0000"/>
                </a:solidFill>
                <a:latin typeface="Arial"/>
                <a:cs typeface="Arial"/>
              </a:rPr>
              <a:t>ettiği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sürece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bu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pano</a:t>
            </a:r>
            <a:r>
              <a:rPr sz="10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kaldırılmayacak)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0144" y="4584191"/>
            <a:ext cx="312420" cy="893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7045" y="4606925"/>
            <a:ext cx="118110" cy="694690"/>
          </a:xfrm>
          <a:custGeom>
            <a:avLst/>
            <a:gdLst/>
            <a:ahLst/>
            <a:cxnLst/>
            <a:rect l="l" t="t" r="r" b="b"/>
            <a:pathLst>
              <a:path w="118110" h="694689">
                <a:moveTo>
                  <a:pt x="14096" y="578485"/>
                </a:moveTo>
                <a:lnTo>
                  <a:pt x="2031" y="585469"/>
                </a:lnTo>
                <a:lnTo>
                  <a:pt x="0" y="593217"/>
                </a:lnTo>
                <a:lnTo>
                  <a:pt x="58927" y="694309"/>
                </a:lnTo>
                <a:lnTo>
                  <a:pt x="73585" y="669163"/>
                </a:lnTo>
                <a:lnTo>
                  <a:pt x="46227" y="669163"/>
                </a:lnTo>
                <a:lnTo>
                  <a:pt x="46227" y="622191"/>
                </a:lnTo>
                <a:lnTo>
                  <a:pt x="25400" y="586486"/>
                </a:lnTo>
                <a:lnTo>
                  <a:pt x="21970" y="580517"/>
                </a:lnTo>
                <a:lnTo>
                  <a:pt x="14096" y="578485"/>
                </a:lnTo>
                <a:close/>
              </a:path>
              <a:path w="118110" h="694689">
                <a:moveTo>
                  <a:pt x="46227" y="622191"/>
                </a:moveTo>
                <a:lnTo>
                  <a:pt x="46227" y="669163"/>
                </a:lnTo>
                <a:lnTo>
                  <a:pt x="71627" y="669163"/>
                </a:lnTo>
                <a:lnTo>
                  <a:pt x="71627" y="662686"/>
                </a:lnTo>
                <a:lnTo>
                  <a:pt x="48005" y="662686"/>
                </a:lnTo>
                <a:lnTo>
                  <a:pt x="58927" y="643962"/>
                </a:lnTo>
                <a:lnTo>
                  <a:pt x="46227" y="622191"/>
                </a:lnTo>
                <a:close/>
              </a:path>
              <a:path w="118110" h="694689">
                <a:moveTo>
                  <a:pt x="103758" y="578485"/>
                </a:moveTo>
                <a:lnTo>
                  <a:pt x="95884" y="580517"/>
                </a:lnTo>
                <a:lnTo>
                  <a:pt x="92455" y="586486"/>
                </a:lnTo>
                <a:lnTo>
                  <a:pt x="71627" y="622191"/>
                </a:lnTo>
                <a:lnTo>
                  <a:pt x="71627" y="669163"/>
                </a:lnTo>
                <a:lnTo>
                  <a:pt x="73585" y="669163"/>
                </a:lnTo>
                <a:lnTo>
                  <a:pt x="117855" y="593217"/>
                </a:lnTo>
                <a:lnTo>
                  <a:pt x="115824" y="585469"/>
                </a:lnTo>
                <a:lnTo>
                  <a:pt x="103758" y="578485"/>
                </a:lnTo>
                <a:close/>
              </a:path>
              <a:path w="118110" h="694689">
                <a:moveTo>
                  <a:pt x="58927" y="643962"/>
                </a:moveTo>
                <a:lnTo>
                  <a:pt x="48005" y="662686"/>
                </a:lnTo>
                <a:lnTo>
                  <a:pt x="69850" y="662686"/>
                </a:lnTo>
                <a:lnTo>
                  <a:pt x="58927" y="643962"/>
                </a:lnTo>
                <a:close/>
              </a:path>
              <a:path w="118110" h="694689">
                <a:moveTo>
                  <a:pt x="71627" y="622191"/>
                </a:moveTo>
                <a:lnTo>
                  <a:pt x="58927" y="643962"/>
                </a:lnTo>
                <a:lnTo>
                  <a:pt x="69850" y="662686"/>
                </a:lnTo>
                <a:lnTo>
                  <a:pt x="71627" y="662686"/>
                </a:lnTo>
                <a:lnTo>
                  <a:pt x="71627" y="622191"/>
                </a:lnTo>
                <a:close/>
              </a:path>
              <a:path w="118110" h="694689">
                <a:moveTo>
                  <a:pt x="71627" y="0"/>
                </a:moveTo>
                <a:lnTo>
                  <a:pt x="46227" y="0"/>
                </a:lnTo>
                <a:lnTo>
                  <a:pt x="46227" y="622191"/>
                </a:lnTo>
                <a:lnTo>
                  <a:pt x="58927" y="643962"/>
                </a:lnTo>
                <a:lnTo>
                  <a:pt x="71627" y="622191"/>
                </a:lnTo>
                <a:lnTo>
                  <a:pt x="716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7853" y="1948345"/>
            <a:ext cx="2945130" cy="246379"/>
          </a:xfrm>
          <a:custGeom>
            <a:avLst/>
            <a:gdLst/>
            <a:ahLst/>
            <a:cxnLst/>
            <a:rect l="l" t="t" r="r" b="b"/>
            <a:pathLst>
              <a:path w="2945129" h="246380">
                <a:moveTo>
                  <a:pt x="0" y="246214"/>
                </a:moveTo>
                <a:lnTo>
                  <a:pt x="2945129" y="246214"/>
                </a:lnTo>
                <a:lnTo>
                  <a:pt x="2945129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63897" y="1974342"/>
            <a:ext cx="27311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5" dirty="0">
                <a:solidFill>
                  <a:srgbClr val="FF0000"/>
                </a:solidFill>
                <a:latin typeface="Arial"/>
                <a:cs typeface="Arial"/>
              </a:rPr>
              <a:t>Kova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içerisinde </a:t>
            </a:r>
            <a:r>
              <a:rPr sz="1000" b="1" spc="-100" dirty="0">
                <a:solidFill>
                  <a:srgbClr val="FF0000"/>
                </a:solidFill>
                <a:latin typeface="Arial"/>
                <a:cs typeface="Arial"/>
              </a:rPr>
              <a:t>çöp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poşeti </a:t>
            </a: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yoksa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verilecektir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88335" y="2141220"/>
            <a:ext cx="310895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4855" y="2276855"/>
            <a:ext cx="118110" cy="945515"/>
          </a:xfrm>
          <a:custGeom>
            <a:avLst/>
            <a:gdLst/>
            <a:ahLst/>
            <a:cxnLst/>
            <a:rect l="l" t="t" r="r" b="b"/>
            <a:pathLst>
              <a:path w="118110" h="945514">
                <a:moveTo>
                  <a:pt x="58991" y="50455"/>
                </a:moveTo>
                <a:lnTo>
                  <a:pt x="46354" y="72117"/>
                </a:lnTo>
                <a:lnTo>
                  <a:pt x="46227" y="945134"/>
                </a:lnTo>
                <a:lnTo>
                  <a:pt x="71627" y="945134"/>
                </a:lnTo>
                <a:lnTo>
                  <a:pt x="71627" y="72117"/>
                </a:lnTo>
                <a:lnTo>
                  <a:pt x="58991" y="50455"/>
                </a:lnTo>
                <a:close/>
              </a:path>
              <a:path w="118110" h="945514">
                <a:moveTo>
                  <a:pt x="58927" y="0"/>
                </a:moveTo>
                <a:lnTo>
                  <a:pt x="3556" y="94996"/>
                </a:lnTo>
                <a:lnTo>
                  <a:pt x="0" y="100965"/>
                </a:lnTo>
                <a:lnTo>
                  <a:pt x="2031" y="108839"/>
                </a:lnTo>
                <a:lnTo>
                  <a:pt x="8127" y="112268"/>
                </a:lnTo>
                <a:lnTo>
                  <a:pt x="14224" y="115824"/>
                </a:lnTo>
                <a:lnTo>
                  <a:pt x="21970" y="113792"/>
                </a:lnTo>
                <a:lnTo>
                  <a:pt x="25526" y="107823"/>
                </a:lnTo>
                <a:lnTo>
                  <a:pt x="46227" y="72335"/>
                </a:lnTo>
                <a:lnTo>
                  <a:pt x="46227" y="25146"/>
                </a:lnTo>
                <a:lnTo>
                  <a:pt x="73618" y="25146"/>
                </a:lnTo>
                <a:lnTo>
                  <a:pt x="58927" y="0"/>
                </a:lnTo>
                <a:close/>
              </a:path>
              <a:path w="118110" h="945514">
                <a:moveTo>
                  <a:pt x="73618" y="25146"/>
                </a:moveTo>
                <a:lnTo>
                  <a:pt x="71627" y="25146"/>
                </a:lnTo>
                <a:lnTo>
                  <a:pt x="71628" y="72117"/>
                </a:lnTo>
                <a:lnTo>
                  <a:pt x="92456" y="107823"/>
                </a:lnTo>
                <a:lnTo>
                  <a:pt x="96012" y="113792"/>
                </a:lnTo>
                <a:lnTo>
                  <a:pt x="103758" y="115824"/>
                </a:lnTo>
                <a:lnTo>
                  <a:pt x="115824" y="108839"/>
                </a:lnTo>
                <a:lnTo>
                  <a:pt x="117856" y="100965"/>
                </a:lnTo>
                <a:lnTo>
                  <a:pt x="114426" y="94996"/>
                </a:lnTo>
                <a:lnTo>
                  <a:pt x="73618" y="25146"/>
                </a:lnTo>
                <a:close/>
              </a:path>
              <a:path w="118110" h="945514">
                <a:moveTo>
                  <a:pt x="71627" y="25146"/>
                </a:moveTo>
                <a:lnTo>
                  <a:pt x="46227" y="25146"/>
                </a:lnTo>
                <a:lnTo>
                  <a:pt x="46227" y="72335"/>
                </a:lnTo>
                <a:lnTo>
                  <a:pt x="58991" y="50455"/>
                </a:lnTo>
                <a:lnTo>
                  <a:pt x="48006" y="31623"/>
                </a:lnTo>
                <a:lnTo>
                  <a:pt x="71627" y="31623"/>
                </a:lnTo>
                <a:lnTo>
                  <a:pt x="71627" y="25146"/>
                </a:lnTo>
                <a:close/>
              </a:path>
              <a:path w="118110" h="945514">
                <a:moveTo>
                  <a:pt x="71627" y="31623"/>
                </a:moveTo>
                <a:lnTo>
                  <a:pt x="69976" y="31623"/>
                </a:lnTo>
                <a:lnTo>
                  <a:pt x="58991" y="50455"/>
                </a:lnTo>
                <a:lnTo>
                  <a:pt x="71628" y="72117"/>
                </a:lnTo>
                <a:lnTo>
                  <a:pt x="71627" y="31623"/>
                </a:lnTo>
                <a:close/>
              </a:path>
              <a:path w="118110" h="945514">
                <a:moveTo>
                  <a:pt x="69976" y="31623"/>
                </a:moveTo>
                <a:lnTo>
                  <a:pt x="48006" y="31623"/>
                </a:lnTo>
                <a:lnTo>
                  <a:pt x="58991" y="50455"/>
                </a:lnTo>
                <a:lnTo>
                  <a:pt x="69976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1600" y="1794446"/>
            <a:ext cx="3042285" cy="40068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 marR="160020">
              <a:lnSpc>
                <a:spcPct val="100000"/>
              </a:lnSpc>
              <a:spcBef>
                <a:spcPts val="300"/>
              </a:spcBef>
            </a:pP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İlgili Mevzuata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göre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zararlılarla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mücadele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yaptığına 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dair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belge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istenecek,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belge </a:t>
            </a: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yoksa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verilmeyecek.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32020" y="2141220"/>
            <a:ext cx="1054608" cy="1926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5327" y="2276855"/>
            <a:ext cx="914400" cy="1728470"/>
          </a:xfrm>
          <a:custGeom>
            <a:avLst/>
            <a:gdLst/>
            <a:ahLst/>
            <a:cxnLst/>
            <a:rect l="l" t="t" r="r" b="b"/>
            <a:pathLst>
              <a:path w="914400" h="1728470">
                <a:moveTo>
                  <a:pt x="842390" y="851408"/>
                </a:moveTo>
                <a:lnTo>
                  <a:pt x="5714" y="851408"/>
                </a:lnTo>
                <a:lnTo>
                  <a:pt x="0" y="857123"/>
                </a:lnTo>
                <a:lnTo>
                  <a:pt x="0" y="1728216"/>
                </a:lnTo>
                <a:lnTo>
                  <a:pt x="25400" y="1728216"/>
                </a:lnTo>
                <a:lnTo>
                  <a:pt x="25400" y="876808"/>
                </a:lnTo>
                <a:lnTo>
                  <a:pt x="12700" y="876808"/>
                </a:lnTo>
                <a:lnTo>
                  <a:pt x="25400" y="864108"/>
                </a:lnTo>
                <a:lnTo>
                  <a:pt x="842390" y="864108"/>
                </a:lnTo>
                <a:lnTo>
                  <a:pt x="842390" y="851408"/>
                </a:lnTo>
                <a:close/>
              </a:path>
              <a:path w="914400" h="1728470">
                <a:moveTo>
                  <a:pt x="25400" y="864108"/>
                </a:moveTo>
                <a:lnTo>
                  <a:pt x="12700" y="876808"/>
                </a:lnTo>
                <a:lnTo>
                  <a:pt x="25400" y="876808"/>
                </a:lnTo>
                <a:lnTo>
                  <a:pt x="25400" y="864108"/>
                </a:lnTo>
                <a:close/>
              </a:path>
              <a:path w="914400" h="1728470">
                <a:moveTo>
                  <a:pt x="867790" y="851408"/>
                </a:moveTo>
                <a:lnTo>
                  <a:pt x="855090" y="851408"/>
                </a:lnTo>
                <a:lnTo>
                  <a:pt x="842390" y="864108"/>
                </a:lnTo>
                <a:lnTo>
                  <a:pt x="25400" y="864108"/>
                </a:lnTo>
                <a:lnTo>
                  <a:pt x="25400" y="876808"/>
                </a:lnTo>
                <a:lnTo>
                  <a:pt x="862076" y="876808"/>
                </a:lnTo>
                <a:lnTo>
                  <a:pt x="867790" y="871093"/>
                </a:lnTo>
                <a:lnTo>
                  <a:pt x="867790" y="851408"/>
                </a:lnTo>
                <a:close/>
              </a:path>
              <a:path w="914400" h="1728470">
                <a:moveTo>
                  <a:pt x="855091" y="50346"/>
                </a:moveTo>
                <a:lnTo>
                  <a:pt x="842390" y="72117"/>
                </a:lnTo>
                <a:lnTo>
                  <a:pt x="842390" y="864108"/>
                </a:lnTo>
                <a:lnTo>
                  <a:pt x="855090" y="851408"/>
                </a:lnTo>
                <a:lnTo>
                  <a:pt x="867790" y="851408"/>
                </a:lnTo>
                <a:lnTo>
                  <a:pt x="867790" y="72117"/>
                </a:lnTo>
                <a:lnTo>
                  <a:pt x="855091" y="50346"/>
                </a:lnTo>
                <a:close/>
              </a:path>
              <a:path w="914400" h="1728470">
                <a:moveTo>
                  <a:pt x="855090" y="0"/>
                </a:moveTo>
                <a:lnTo>
                  <a:pt x="799719" y="94996"/>
                </a:lnTo>
                <a:lnTo>
                  <a:pt x="796163" y="100965"/>
                </a:lnTo>
                <a:lnTo>
                  <a:pt x="798195" y="108839"/>
                </a:lnTo>
                <a:lnTo>
                  <a:pt x="804290" y="112268"/>
                </a:lnTo>
                <a:lnTo>
                  <a:pt x="810260" y="115824"/>
                </a:lnTo>
                <a:lnTo>
                  <a:pt x="818134" y="113792"/>
                </a:lnTo>
                <a:lnTo>
                  <a:pt x="821563" y="107823"/>
                </a:lnTo>
                <a:lnTo>
                  <a:pt x="842390" y="72117"/>
                </a:lnTo>
                <a:lnTo>
                  <a:pt x="842390" y="25146"/>
                </a:lnTo>
                <a:lnTo>
                  <a:pt x="869748" y="25146"/>
                </a:lnTo>
                <a:lnTo>
                  <a:pt x="855090" y="0"/>
                </a:lnTo>
                <a:close/>
              </a:path>
              <a:path w="914400" h="1728470">
                <a:moveTo>
                  <a:pt x="869748" y="25146"/>
                </a:moveTo>
                <a:lnTo>
                  <a:pt x="867790" y="25146"/>
                </a:lnTo>
                <a:lnTo>
                  <a:pt x="867791" y="72117"/>
                </a:lnTo>
                <a:lnTo>
                  <a:pt x="888619" y="107823"/>
                </a:lnTo>
                <a:lnTo>
                  <a:pt x="892048" y="113792"/>
                </a:lnTo>
                <a:lnTo>
                  <a:pt x="899922" y="115824"/>
                </a:lnTo>
                <a:lnTo>
                  <a:pt x="905890" y="112268"/>
                </a:lnTo>
                <a:lnTo>
                  <a:pt x="911987" y="108839"/>
                </a:lnTo>
                <a:lnTo>
                  <a:pt x="914019" y="100965"/>
                </a:lnTo>
                <a:lnTo>
                  <a:pt x="910463" y="94996"/>
                </a:lnTo>
                <a:lnTo>
                  <a:pt x="869748" y="25146"/>
                </a:lnTo>
                <a:close/>
              </a:path>
              <a:path w="914400" h="1728470">
                <a:moveTo>
                  <a:pt x="867790" y="25146"/>
                </a:moveTo>
                <a:lnTo>
                  <a:pt x="842390" y="25146"/>
                </a:lnTo>
                <a:lnTo>
                  <a:pt x="842390" y="72117"/>
                </a:lnTo>
                <a:lnTo>
                  <a:pt x="855091" y="50346"/>
                </a:lnTo>
                <a:lnTo>
                  <a:pt x="844169" y="31623"/>
                </a:lnTo>
                <a:lnTo>
                  <a:pt x="867790" y="31623"/>
                </a:lnTo>
                <a:lnTo>
                  <a:pt x="867790" y="25146"/>
                </a:lnTo>
                <a:close/>
              </a:path>
              <a:path w="914400" h="1728470">
                <a:moveTo>
                  <a:pt x="867790" y="31623"/>
                </a:moveTo>
                <a:lnTo>
                  <a:pt x="866013" y="31623"/>
                </a:lnTo>
                <a:lnTo>
                  <a:pt x="855091" y="50346"/>
                </a:lnTo>
                <a:lnTo>
                  <a:pt x="867791" y="72117"/>
                </a:lnTo>
                <a:lnTo>
                  <a:pt x="867790" y="31623"/>
                </a:lnTo>
                <a:close/>
              </a:path>
              <a:path w="914400" h="1728470">
                <a:moveTo>
                  <a:pt x="866013" y="31623"/>
                </a:moveTo>
                <a:lnTo>
                  <a:pt x="844169" y="31623"/>
                </a:lnTo>
                <a:lnTo>
                  <a:pt x="855091" y="50346"/>
                </a:lnTo>
                <a:lnTo>
                  <a:pt x="866013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43</a:t>
            </a:fld>
            <a:endParaRPr spc="-6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4595" y="614044"/>
            <a:ext cx="1187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’’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825" y="544195"/>
            <a:ext cx="6840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0" marR="5080" indent="-1638935">
              <a:lnSpc>
                <a:spcPct val="100000"/>
              </a:lnSpc>
              <a:spcBef>
                <a:spcPts val="100"/>
              </a:spcBef>
            </a:pPr>
            <a:r>
              <a:rPr sz="1800" spc="-225" dirty="0"/>
              <a:t>PANSİYONLU </a:t>
            </a:r>
            <a:r>
              <a:rPr sz="1800" spc="-254" dirty="0"/>
              <a:t>OKULLARDA </a:t>
            </a:r>
            <a:r>
              <a:rPr sz="1800" spc="-225" dirty="0"/>
              <a:t>‘’BEYAZ </a:t>
            </a:r>
            <a:r>
              <a:rPr sz="1800" spc="-295" dirty="0"/>
              <a:t>BAYRAK </a:t>
            </a:r>
            <a:r>
              <a:rPr sz="1800" spc="-250" dirty="0"/>
              <a:t>OKUL </a:t>
            </a:r>
            <a:r>
              <a:rPr sz="1800" spc="-155" dirty="0"/>
              <a:t>DENETİM </a:t>
            </a:r>
            <a:r>
              <a:rPr sz="1800" spc="-140" dirty="0"/>
              <a:t>FORMU’NUN  </a:t>
            </a:r>
            <a:r>
              <a:rPr sz="1800" spc="-180" dirty="0"/>
              <a:t>DOLDURMA </a:t>
            </a:r>
            <a:r>
              <a:rPr sz="1800" spc="-235" dirty="0"/>
              <a:t>VE </a:t>
            </a:r>
            <a:r>
              <a:rPr sz="1800" spc="-180" dirty="0"/>
              <a:t>PUANLAMA</a:t>
            </a:r>
            <a:r>
              <a:rPr sz="1800" spc="-130" dirty="0"/>
              <a:t> </a:t>
            </a:r>
            <a:r>
              <a:rPr sz="1800" spc="-220" dirty="0"/>
              <a:t>İŞLEMLERİ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444677" y="2708910"/>
            <a:ext cx="8166330" cy="2448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3852" y="2165007"/>
            <a:ext cx="2664460" cy="246379"/>
          </a:xfrm>
          <a:custGeom>
            <a:avLst/>
            <a:gdLst/>
            <a:ahLst/>
            <a:cxnLst/>
            <a:rect l="l" t="t" r="r" b="b"/>
            <a:pathLst>
              <a:path w="2664460" h="246380">
                <a:moveTo>
                  <a:pt x="0" y="246214"/>
                </a:moveTo>
                <a:lnTo>
                  <a:pt x="2664332" y="246214"/>
                </a:lnTo>
                <a:lnTo>
                  <a:pt x="2664332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40279" y="2191004"/>
            <a:ext cx="2449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Günlük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temizlik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takip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çizelgesine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bakılacaktır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83173" y="2165007"/>
            <a:ext cx="2232660" cy="246379"/>
          </a:xfrm>
          <a:custGeom>
            <a:avLst/>
            <a:gdLst/>
            <a:ahLst/>
            <a:cxnLst/>
            <a:rect l="l" t="t" r="r" b="b"/>
            <a:pathLst>
              <a:path w="2232659" h="246380">
                <a:moveTo>
                  <a:pt x="0" y="246214"/>
                </a:moveTo>
                <a:lnTo>
                  <a:pt x="2232279" y="246214"/>
                </a:lnTo>
                <a:lnTo>
                  <a:pt x="2232279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68136" y="2191004"/>
            <a:ext cx="20618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Temizlik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takip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çizelgesine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bakılacaktır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 !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11779" y="2275332"/>
            <a:ext cx="1438656" cy="199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960" y="2410967"/>
            <a:ext cx="1299210" cy="1791970"/>
          </a:xfrm>
          <a:custGeom>
            <a:avLst/>
            <a:gdLst/>
            <a:ahLst/>
            <a:cxnLst/>
            <a:rect l="l" t="t" r="r" b="b"/>
            <a:pathLst>
              <a:path w="1299210" h="1791970">
                <a:moveTo>
                  <a:pt x="25400" y="1778889"/>
                </a:moveTo>
                <a:lnTo>
                  <a:pt x="12700" y="1791589"/>
                </a:lnTo>
                <a:lnTo>
                  <a:pt x="1246886" y="1791589"/>
                </a:lnTo>
                <a:lnTo>
                  <a:pt x="1252601" y="1785874"/>
                </a:lnTo>
                <a:lnTo>
                  <a:pt x="1252601" y="1779651"/>
                </a:lnTo>
                <a:lnTo>
                  <a:pt x="25400" y="1779651"/>
                </a:lnTo>
                <a:lnTo>
                  <a:pt x="25400" y="1778889"/>
                </a:lnTo>
                <a:close/>
              </a:path>
              <a:path w="1299210" h="1791970">
                <a:moveTo>
                  <a:pt x="1227201" y="1766189"/>
                </a:moveTo>
                <a:lnTo>
                  <a:pt x="5714" y="1766189"/>
                </a:lnTo>
                <a:lnTo>
                  <a:pt x="0" y="1771777"/>
                </a:lnTo>
                <a:lnTo>
                  <a:pt x="0" y="1779651"/>
                </a:lnTo>
                <a:lnTo>
                  <a:pt x="24637" y="1779651"/>
                </a:lnTo>
                <a:lnTo>
                  <a:pt x="25400" y="1778889"/>
                </a:lnTo>
                <a:lnTo>
                  <a:pt x="1227201" y="1778889"/>
                </a:lnTo>
                <a:lnTo>
                  <a:pt x="1227201" y="1766189"/>
                </a:lnTo>
                <a:close/>
              </a:path>
              <a:path w="1299210" h="1791970">
                <a:moveTo>
                  <a:pt x="1252601" y="1766189"/>
                </a:moveTo>
                <a:lnTo>
                  <a:pt x="1239901" y="1766189"/>
                </a:lnTo>
                <a:lnTo>
                  <a:pt x="1227201" y="1778889"/>
                </a:lnTo>
                <a:lnTo>
                  <a:pt x="25400" y="1778889"/>
                </a:lnTo>
                <a:lnTo>
                  <a:pt x="25400" y="1779651"/>
                </a:lnTo>
                <a:lnTo>
                  <a:pt x="1252601" y="1779651"/>
                </a:lnTo>
                <a:lnTo>
                  <a:pt x="1252601" y="1766189"/>
                </a:lnTo>
                <a:close/>
              </a:path>
              <a:path w="1299210" h="1791970">
                <a:moveTo>
                  <a:pt x="1239964" y="50455"/>
                </a:moveTo>
                <a:lnTo>
                  <a:pt x="1227327" y="72117"/>
                </a:lnTo>
                <a:lnTo>
                  <a:pt x="1227201" y="1778889"/>
                </a:lnTo>
                <a:lnTo>
                  <a:pt x="1239901" y="1766189"/>
                </a:lnTo>
                <a:lnTo>
                  <a:pt x="1252601" y="1766189"/>
                </a:lnTo>
                <a:lnTo>
                  <a:pt x="1252601" y="72117"/>
                </a:lnTo>
                <a:lnTo>
                  <a:pt x="1239964" y="50455"/>
                </a:lnTo>
                <a:close/>
              </a:path>
              <a:path w="1299210" h="1791970">
                <a:moveTo>
                  <a:pt x="1239901" y="0"/>
                </a:moveTo>
                <a:lnTo>
                  <a:pt x="1180973" y="101092"/>
                </a:lnTo>
                <a:lnTo>
                  <a:pt x="1183004" y="108839"/>
                </a:lnTo>
                <a:lnTo>
                  <a:pt x="1195197" y="115951"/>
                </a:lnTo>
                <a:lnTo>
                  <a:pt x="1202943" y="113919"/>
                </a:lnTo>
                <a:lnTo>
                  <a:pt x="1227201" y="72335"/>
                </a:lnTo>
                <a:lnTo>
                  <a:pt x="1227201" y="25146"/>
                </a:lnTo>
                <a:lnTo>
                  <a:pt x="1254591" y="25146"/>
                </a:lnTo>
                <a:lnTo>
                  <a:pt x="1239901" y="0"/>
                </a:lnTo>
                <a:close/>
              </a:path>
              <a:path w="1299210" h="1791970">
                <a:moveTo>
                  <a:pt x="1254591" y="25146"/>
                </a:moveTo>
                <a:lnTo>
                  <a:pt x="1252601" y="25146"/>
                </a:lnTo>
                <a:lnTo>
                  <a:pt x="1252727" y="72335"/>
                </a:lnTo>
                <a:lnTo>
                  <a:pt x="1276985" y="113919"/>
                </a:lnTo>
                <a:lnTo>
                  <a:pt x="1284731" y="115951"/>
                </a:lnTo>
                <a:lnTo>
                  <a:pt x="1290827" y="112395"/>
                </a:lnTo>
                <a:lnTo>
                  <a:pt x="1296797" y="108839"/>
                </a:lnTo>
                <a:lnTo>
                  <a:pt x="1298828" y="101092"/>
                </a:lnTo>
                <a:lnTo>
                  <a:pt x="1295400" y="94996"/>
                </a:lnTo>
                <a:lnTo>
                  <a:pt x="1254591" y="25146"/>
                </a:lnTo>
                <a:close/>
              </a:path>
              <a:path w="1299210" h="1791970">
                <a:moveTo>
                  <a:pt x="1252601" y="25146"/>
                </a:moveTo>
                <a:lnTo>
                  <a:pt x="1227201" y="25146"/>
                </a:lnTo>
                <a:lnTo>
                  <a:pt x="1227201" y="72335"/>
                </a:lnTo>
                <a:lnTo>
                  <a:pt x="1239964" y="50455"/>
                </a:lnTo>
                <a:lnTo>
                  <a:pt x="1228978" y="31623"/>
                </a:lnTo>
                <a:lnTo>
                  <a:pt x="1252601" y="31623"/>
                </a:lnTo>
                <a:lnTo>
                  <a:pt x="1252601" y="25146"/>
                </a:lnTo>
                <a:close/>
              </a:path>
              <a:path w="1299210" h="1791970">
                <a:moveTo>
                  <a:pt x="1252601" y="31623"/>
                </a:moveTo>
                <a:lnTo>
                  <a:pt x="1250950" y="31623"/>
                </a:lnTo>
                <a:lnTo>
                  <a:pt x="1239964" y="50455"/>
                </a:lnTo>
                <a:lnTo>
                  <a:pt x="1252601" y="72117"/>
                </a:lnTo>
                <a:lnTo>
                  <a:pt x="1252601" y="31623"/>
                </a:lnTo>
                <a:close/>
              </a:path>
              <a:path w="1299210" h="1791970">
                <a:moveTo>
                  <a:pt x="1250950" y="31623"/>
                </a:moveTo>
                <a:lnTo>
                  <a:pt x="1228978" y="31623"/>
                </a:lnTo>
                <a:lnTo>
                  <a:pt x="1239964" y="50455"/>
                </a:lnTo>
                <a:lnTo>
                  <a:pt x="1250950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8035" y="2275332"/>
            <a:ext cx="2756916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9946" y="2411095"/>
            <a:ext cx="2618740" cy="2110740"/>
          </a:xfrm>
          <a:custGeom>
            <a:avLst/>
            <a:gdLst/>
            <a:ahLst/>
            <a:cxnLst/>
            <a:rect l="l" t="t" r="r" b="b"/>
            <a:pathLst>
              <a:path w="2618740" h="2110740">
                <a:moveTo>
                  <a:pt x="2546604" y="2085339"/>
                </a:moveTo>
                <a:lnTo>
                  <a:pt x="0" y="2085339"/>
                </a:lnTo>
                <a:lnTo>
                  <a:pt x="0" y="2110740"/>
                </a:lnTo>
                <a:lnTo>
                  <a:pt x="2566288" y="2110740"/>
                </a:lnTo>
                <a:lnTo>
                  <a:pt x="2572004" y="2105024"/>
                </a:lnTo>
                <a:lnTo>
                  <a:pt x="2572004" y="2098040"/>
                </a:lnTo>
                <a:lnTo>
                  <a:pt x="2546604" y="2098040"/>
                </a:lnTo>
                <a:lnTo>
                  <a:pt x="2546604" y="2085339"/>
                </a:lnTo>
                <a:close/>
              </a:path>
              <a:path w="2618740" h="2110740">
                <a:moveTo>
                  <a:pt x="2559367" y="50455"/>
                </a:moveTo>
                <a:lnTo>
                  <a:pt x="2546730" y="72117"/>
                </a:lnTo>
                <a:lnTo>
                  <a:pt x="2546604" y="2098040"/>
                </a:lnTo>
                <a:lnTo>
                  <a:pt x="2559304" y="2085339"/>
                </a:lnTo>
                <a:lnTo>
                  <a:pt x="2572004" y="2085339"/>
                </a:lnTo>
                <a:lnTo>
                  <a:pt x="2572004" y="72117"/>
                </a:lnTo>
                <a:lnTo>
                  <a:pt x="2559367" y="50455"/>
                </a:lnTo>
                <a:close/>
              </a:path>
              <a:path w="2618740" h="2110740">
                <a:moveTo>
                  <a:pt x="2572004" y="2085339"/>
                </a:moveTo>
                <a:lnTo>
                  <a:pt x="2559304" y="2085339"/>
                </a:lnTo>
                <a:lnTo>
                  <a:pt x="2546604" y="2098040"/>
                </a:lnTo>
                <a:lnTo>
                  <a:pt x="2572004" y="2098040"/>
                </a:lnTo>
                <a:lnTo>
                  <a:pt x="2572004" y="2085339"/>
                </a:lnTo>
                <a:close/>
              </a:path>
              <a:path w="2618740" h="2110740">
                <a:moveTo>
                  <a:pt x="2559304" y="0"/>
                </a:moveTo>
                <a:lnTo>
                  <a:pt x="2500376" y="101091"/>
                </a:lnTo>
                <a:lnTo>
                  <a:pt x="2502407" y="108838"/>
                </a:lnTo>
                <a:lnTo>
                  <a:pt x="2508504" y="112394"/>
                </a:lnTo>
                <a:lnTo>
                  <a:pt x="2514473" y="115950"/>
                </a:lnTo>
                <a:lnTo>
                  <a:pt x="2522347" y="113918"/>
                </a:lnTo>
                <a:lnTo>
                  <a:pt x="2546604" y="72335"/>
                </a:lnTo>
                <a:lnTo>
                  <a:pt x="2546604" y="25272"/>
                </a:lnTo>
                <a:lnTo>
                  <a:pt x="2574069" y="25272"/>
                </a:lnTo>
                <a:lnTo>
                  <a:pt x="2559304" y="0"/>
                </a:lnTo>
                <a:close/>
              </a:path>
              <a:path w="2618740" h="2110740">
                <a:moveTo>
                  <a:pt x="2574069" y="25272"/>
                </a:moveTo>
                <a:lnTo>
                  <a:pt x="2572004" y="25272"/>
                </a:lnTo>
                <a:lnTo>
                  <a:pt x="2572130" y="72335"/>
                </a:lnTo>
                <a:lnTo>
                  <a:pt x="2596387" y="113918"/>
                </a:lnTo>
                <a:lnTo>
                  <a:pt x="2604134" y="115950"/>
                </a:lnTo>
                <a:lnTo>
                  <a:pt x="2610230" y="112394"/>
                </a:lnTo>
                <a:lnTo>
                  <a:pt x="2616200" y="108838"/>
                </a:lnTo>
                <a:lnTo>
                  <a:pt x="2618231" y="101091"/>
                </a:lnTo>
                <a:lnTo>
                  <a:pt x="2614803" y="94995"/>
                </a:lnTo>
                <a:lnTo>
                  <a:pt x="2574069" y="25272"/>
                </a:lnTo>
                <a:close/>
              </a:path>
              <a:path w="2618740" h="2110740">
                <a:moveTo>
                  <a:pt x="2572004" y="25272"/>
                </a:moveTo>
                <a:lnTo>
                  <a:pt x="2546604" y="25272"/>
                </a:lnTo>
                <a:lnTo>
                  <a:pt x="2546604" y="72335"/>
                </a:lnTo>
                <a:lnTo>
                  <a:pt x="2559367" y="50455"/>
                </a:lnTo>
                <a:lnTo>
                  <a:pt x="2548381" y="31622"/>
                </a:lnTo>
                <a:lnTo>
                  <a:pt x="2572004" y="31622"/>
                </a:lnTo>
                <a:lnTo>
                  <a:pt x="2572004" y="25272"/>
                </a:lnTo>
                <a:close/>
              </a:path>
              <a:path w="2618740" h="2110740">
                <a:moveTo>
                  <a:pt x="2572004" y="31622"/>
                </a:moveTo>
                <a:lnTo>
                  <a:pt x="2570353" y="31622"/>
                </a:lnTo>
                <a:lnTo>
                  <a:pt x="2559367" y="50455"/>
                </a:lnTo>
                <a:lnTo>
                  <a:pt x="2572004" y="72117"/>
                </a:lnTo>
                <a:lnTo>
                  <a:pt x="2572004" y="31622"/>
                </a:lnTo>
                <a:close/>
              </a:path>
              <a:path w="2618740" h="2110740">
                <a:moveTo>
                  <a:pt x="2570353" y="31622"/>
                </a:moveTo>
                <a:lnTo>
                  <a:pt x="2548381" y="31622"/>
                </a:lnTo>
                <a:lnTo>
                  <a:pt x="2559367" y="50455"/>
                </a:lnTo>
                <a:lnTo>
                  <a:pt x="2570353" y="31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8431" y="10693"/>
            <a:ext cx="1083297" cy="1042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44</a:t>
            </a:fld>
            <a:endParaRPr spc="-6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027" y="2401061"/>
            <a:ext cx="8172604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4290" y="614044"/>
            <a:ext cx="1219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2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541" rIns="0" bIns="0" rtlCol="0">
            <a:spAutoFit/>
          </a:bodyPr>
          <a:lstStyle/>
          <a:p>
            <a:pPr marL="1544320" marR="5080" indent="-1532255">
              <a:lnSpc>
                <a:spcPct val="100000"/>
              </a:lnSpc>
              <a:spcBef>
                <a:spcPts val="100"/>
              </a:spcBef>
            </a:pPr>
            <a:r>
              <a:rPr sz="1800" spc="-210" dirty="0"/>
              <a:t>ANSİYONLU </a:t>
            </a:r>
            <a:r>
              <a:rPr sz="1800" spc="-254" dirty="0"/>
              <a:t>OKULLARDA </a:t>
            </a:r>
            <a:r>
              <a:rPr sz="1800" spc="-225" dirty="0"/>
              <a:t>‘’BEYAZ </a:t>
            </a:r>
            <a:r>
              <a:rPr sz="1800" spc="-295" dirty="0"/>
              <a:t>BAYRAK </a:t>
            </a:r>
            <a:r>
              <a:rPr sz="1800" spc="-250" dirty="0"/>
              <a:t>OKUL </a:t>
            </a:r>
            <a:r>
              <a:rPr sz="1800" spc="-155" dirty="0"/>
              <a:t>DENETİM </a:t>
            </a:r>
            <a:r>
              <a:rPr sz="1800" spc="-120" dirty="0"/>
              <a:t>FORMU’NUN’’  </a:t>
            </a:r>
            <a:r>
              <a:rPr sz="1800" spc="-180" dirty="0"/>
              <a:t>DOLDURMA </a:t>
            </a:r>
            <a:r>
              <a:rPr sz="1800" spc="-235" dirty="0"/>
              <a:t>VE </a:t>
            </a:r>
            <a:r>
              <a:rPr sz="1800" spc="-180" dirty="0"/>
              <a:t>PUANLAMA</a:t>
            </a:r>
            <a:r>
              <a:rPr sz="1800" spc="-130" dirty="0"/>
              <a:t> </a:t>
            </a:r>
            <a:r>
              <a:rPr sz="1800" spc="-220" dirty="0"/>
              <a:t>İŞLEMLERİ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835657" y="1482318"/>
            <a:ext cx="4032885" cy="554355"/>
          </a:xfrm>
          <a:custGeom>
            <a:avLst/>
            <a:gdLst/>
            <a:ahLst/>
            <a:cxnLst/>
            <a:rect l="l" t="t" r="r" b="b"/>
            <a:pathLst>
              <a:path w="4032885" h="554355">
                <a:moveTo>
                  <a:pt x="0" y="553999"/>
                </a:moveTo>
                <a:lnTo>
                  <a:pt x="4032504" y="553999"/>
                </a:lnTo>
                <a:lnTo>
                  <a:pt x="4032504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4905" y="1507947"/>
            <a:ext cx="37680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Her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5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öğrenci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için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en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az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duşakabin, </a:t>
            </a:r>
            <a:r>
              <a:rPr sz="1000" b="1" spc="-45" dirty="0">
                <a:solidFill>
                  <a:srgbClr val="FF0000"/>
                </a:solidFill>
                <a:latin typeface="Arial"/>
                <a:cs typeface="Arial"/>
              </a:rPr>
              <a:t>tuvalet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lavabo</a:t>
            </a:r>
            <a:r>
              <a:rPr sz="1000" b="1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bulunacaktır.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Ayrıca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engelli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öğrenciler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için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engelli </a:t>
            </a:r>
            <a:r>
              <a:rPr sz="1000" b="1" spc="-45" dirty="0">
                <a:solidFill>
                  <a:srgbClr val="FF0000"/>
                </a:solidFill>
                <a:latin typeface="Arial"/>
                <a:cs typeface="Arial"/>
              </a:rPr>
              <a:t>tuvaleti</a:t>
            </a:r>
            <a:r>
              <a:rPr sz="1000" b="1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bulunmalıdır.</a:t>
            </a:r>
            <a:endParaRPr sz="1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Her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alan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için </a:t>
            </a:r>
            <a:r>
              <a:rPr sz="1000" b="1" spc="-45" dirty="0">
                <a:solidFill>
                  <a:srgbClr val="FF0000"/>
                </a:solidFill>
                <a:latin typeface="Arial"/>
                <a:cs typeface="Arial"/>
              </a:rPr>
              <a:t>yeterli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sayı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olmaması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halinde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verilecektir.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7664" y="1965960"/>
            <a:ext cx="312420" cy="847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4946" y="2102357"/>
            <a:ext cx="118110" cy="648335"/>
          </a:xfrm>
          <a:custGeom>
            <a:avLst/>
            <a:gdLst/>
            <a:ahLst/>
            <a:cxnLst/>
            <a:rect l="l" t="t" r="r" b="b"/>
            <a:pathLst>
              <a:path w="118110" h="648335">
                <a:moveTo>
                  <a:pt x="58927" y="50346"/>
                </a:moveTo>
                <a:lnTo>
                  <a:pt x="46227" y="72117"/>
                </a:lnTo>
                <a:lnTo>
                  <a:pt x="46227" y="648207"/>
                </a:lnTo>
                <a:lnTo>
                  <a:pt x="71627" y="648207"/>
                </a:lnTo>
                <a:lnTo>
                  <a:pt x="71627" y="72117"/>
                </a:lnTo>
                <a:lnTo>
                  <a:pt x="58927" y="50346"/>
                </a:lnTo>
                <a:close/>
              </a:path>
              <a:path w="118110" h="648335">
                <a:moveTo>
                  <a:pt x="58927" y="0"/>
                </a:moveTo>
                <a:lnTo>
                  <a:pt x="0" y="101091"/>
                </a:lnTo>
                <a:lnTo>
                  <a:pt x="2031" y="108838"/>
                </a:lnTo>
                <a:lnTo>
                  <a:pt x="8127" y="112394"/>
                </a:lnTo>
                <a:lnTo>
                  <a:pt x="14096" y="115950"/>
                </a:lnTo>
                <a:lnTo>
                  <a:pt x="21970" y="113918"/>
                </a:lnTo>
                <a:lnTo>
                  <a:pt x="25400" y="107822"/>
                </a:lnTo>
                <a:lnTo>
                  <a:pt x="46227" y="72117"/>
                </a:lnTo>
                <a:lnTo>
                  <a:pt x="46227" y="25272"/>
                </a:lnTo>
                <a:lnTo>
                  <a:pt x="73659" y="25272"/>
                </a:lnTo>
                <a:lnTo>
                  <a:pt x="58927" y="0"/>
                </a:lnTo>
                <a:close/>
              </a:path>
              <a:path w="118110" h="648335">
                <a:moveTo>
                  <a:pt x="73659" y="25272"/>
                </a:moveTo>
                <a:lnTo>
                  <a:pt x="71627" y="25272"/>
                </a:lnTo>
                <a:lnTo>
                  <a:pt x="71627" y="72117"/>
                </a:lnTo>
                <a:lnTo>
                  <a:pt x="96012" y="113918"/>
                </a:lnTo>
                <a:lnTo>
                  <a:pt x="103758" y="115950"/>
                </a:lnTo>
                <a:lnTo>
                  <a:pt x="109727" y="112394"/>
                </a:lnTo>
                <a:lnTo>
                  <a:pt x="115824" y="108838"/>
                </a:lnTo>
                <a:lnTo>
                  <a:pt x="117855" y="101091"/>
                </a:lnTo>
                <a:lnTo>
                  <a:pt x="73659" y="25272"/>
                </a:lnTo>
                <a:close/>
              </a:path>
              <a:path w="118110" h="648335">
                <a:moveTo>
                  <a:pt x="71627" y="25272"/>
                </a:moveTo>
                <a:lnTo>
                  <a:pt x="46227" y="25272"/>
                </a:lnTo>
                <a:lnTo>
                  <a:pt x="46227" y="72117"/>
                </a:lnTo>
                <a:lnTo>
                  <a:pt x="58927" y="50346"/>
                </a:lnTo>
                <a:lnTo>
                  <a:pt x="48005" y="31622"/>
                </a:lnTo>
                <a:lnTo>
                  <a:pt x="71627" y="31622"/>
                </a:lnTo>
                <a:lnTo>
                  <a:pt x="71627" y="25272"/>
                </a:lnTo>
                <a:close/>
              </a:path>
              <a:path w="118110" h="648335">
                <a:moveTo>
                  <a:pt x="71627" y="31622"/>
                </a:moveTo>
                <a:lnTo>
                  <a:pt x="69850" y="31622"/>
                </a:lnTo>
                <a:lnTo>
                  <a:pt x="58927" y="50346"/>
                </a:lnTo>
                <a:lnTo>
                  <a:pt x="71627" y="72117"/>
                </a:lnTo>
                <a:lnTo>
                  <a:pt x="71627" y="31622"/>
                </a:lnTo>
                <a:close/>
              </a:path>
              <a:path w="118110" h="648335">
                <a:moveTo>
                  <a:pt x="69850" y="31622"/>
                </a:moveTo>
                <a:lnTo>
                  <a:pt x="48005" y="31622"/>
                </a:lnTo>
                <a:lnTo>
                  <a:pt x="58927" y="50346"/>
                </a:lnTo>
                <a:lnTo>
                  <a:pt x="69850" y="31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5700" y="1965960"/>
            <a:ext cx="312420" cy="1129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2982" y="2102357"/>
            <a:ext cx="118110" cy="930910"/>
          </a:xfrm>
          <a:custGeom>
            <a:avLst/>
            <a:gdLst/>
            <a:ahLst/>
            <a:cxnLst/>
            <a:rect l="l" t="t" r="r" b="b"/>
            <a:pathLst>
              <a:path w="118110" h="930910">
                <a:moveTo>
                  <a:pt x="58927" y="50346"/>
                </a:moveTo>
                <a:lnTo>
                  <a:pt x="46227" y="72117"/>
                </a:lnTo>
                <a:lnTo>
                  <a:pt x="46227" y="930655"/>
                </a:lnTo>
                <a:lnTo>
                  <a:pt x="71627" y="930655"/>
                </a:lnTo>
                <a:lnTo>
                  <a:pt x="71627" y="72117"/>
                </a:lnTo>
                <a:lnTo>
                  <a:pt x="58927" y="50346"/>
                </a:lnTo>
                <a:close/>
              </a:path>
              <a:path w="118110" h="930910">
                <a:moveTo>
                  <a:pt x="58927" y="0"/>
                </a:moveTo>
                <a:lnTo>
                  <a:pt x="0" y="101091"/>
                </a:lnTo>
                <a:lnTo>
                  <a:pt x="2031" y="108838"/>
                </a:lnTo>
                <a:lnTo>
                  <a:pt x="8127" y="112394"/>
                </a:lnTo>
                <a:lnTo>
                  <a:pt x="14096" y="115950"/>
                </a:lnTo>
                <a:lnTo>
                  <a:pt x="21970" y="113918"/>
                </a:lnTo>
                <a:lnTo>
                  <a:pt x="25400" y="107822"/>
                </a:lnTo>
                <a:lnTo>
                  <a:pt x="46227" y="72117"/>
                </a:lnTo>
                <a:lnTo>
                  <a:pt x="46227" y="25272"/>
                </a:lnTo>
                <a:lnTo>
                  <a:pt x="73659" y="25272"/>
                </a:lnTo>
                <a:lnTo>
                  <a:pt x="58927" y="0"/>
                </a:lnTo>
                <a:close/>
              </a:path>
              <a:path w="118110" h="930910">
                <a:moveTo>
                  <a:pt x="73659" y="25272"/>
                </a:moveTo>
                <a:lnTo>
                  <a:pt x="71627" y="25272"/>
                </a:lnTo>
                <a:lnTo>
                  <a:pt x="71627" y="72117"/>
                </a:lnTo>
                <a:lnTo>
                  <a:pt x="96012" y="113918"/>
                </a:lnTo>
                <a:lnTo>
                  <a:pt x="103758" y="115950"/>
                </a:lnTo>
                <a:lnTo>
                  <a:pt x="109727" y="112394"/>
                </a:lnTo>
                <a:lnTo>
                  <a:pt x="115823" y="108838"/>
                </a:lnTo>
                <a:lnTo>
                  <a:pt x="117855" y="101091"/>
                </a:lnTo>
                <a:lnTo>
                  <a:pt x="73659" y="25272"/>
                </a:lnTo>
                <a:close/>
              </a:path>
              <a:path w="118110" h="930910">
                <a:moveTo>
                  <a:pt x="71627" y="25272"/>
                </a:moveTo>
                <a:lnTo>
                  <a:pt x="46227" y="25272"/>
                </a:lnTo>
                <a:lnTo>
                  <a:pt x="46227" y="72117"/>
                </a:lnTo>
                <a:lnTo>
                  <a:pt x="58927" y="50346"/>
                </a:lnTo>
                <a:lnTo>
                  <a:pt x="48005" y="31622"/>
                </a:lnTo>
                <a:lnTo>
                  <a:pt x="71627" y="31622"/>
                </a:lnTo>
                <a:lnTo>
                  <a:pt x="71627" y="25272"/>
                </a:lnTo>
                <a:close/>
              </a:path>
              <a:path w="118110" h="930910">
                <a:moveTo>
                  <a:pt x="71627" y="31622"/>
                </a:moveTo>
                <a:lnTo>
                  <a:pt x="69850" y="31622"/>
                </a:lnTo>
                <a:lnTo>
                  <a:pt x="58927" y="50346"/>
                </a:lnTo>
                <a:lnTo>
                  <a:pt x="71627" y="72117"/>
                </a:lnTo>
                <a:lnTo>
                  <a:pt x="71627" y="31622"/>
                </a:lnTo>
                <a:close/>
              </a:path>
              <a:path w="118110" h="930910">
                <a:moveTo>
                  <a:pt x="69850" y="31622"/>
                </a:moveTo>
                <a:lnTo>
                  <a:pt x="48005" y="31622"/>
                </a:lnTo>
                <a:lnTo>
                  <a:pt x="58927" y="50346"/>
                </a:lnTo>
                <a:lnTo>
                  <a:pt x="69850" y="31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2691" y="1965960"/>
            <a:ext cx="312420" cy="1495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09720" y="2102357"/>
            <a:ext cx="118110" cy="1296670"/>
          </a:xfrm>
          <a:custGeom>
            <a:avLst/>
            <a:gdLst/>
            <a:ahLst/>
            <a:cxnLst/>
            <a:rect l="l" t="t" r="r" b="b"/>
            <a:pathLst>
              <a:path w="118110" h="1296670">
                <a:moveTo>
                  <a:pt x="58991" y="50455"/>
                </a:moveTo>
                <a:lnTo>
                  <a:pt x="46354" y="72117"/>
                </a:lnTo>
                <a:lnTo>
                  <a:pt x="46354" y="1296162"/>
                </a:lnTo>
                <a:lnTo>
                  <a:pt x="71754" y="1296162"/>
                </a:lnTo>
                <a:lnTo>
                  <a:pt x="71627" y="72117"/>
                </a:lnTo>
                <a:lnTo>
                  <a:pt x="58991" y="50455"/>
                </a:lnTo>
                <a:close/>
              </a:path>
              <a:path w="118110" h="1296670">
                <a:moveTo>
                  <a:pt x="59054" y="0"/>
                </a:moveTo>
                <a:lnTo>
                  <a:pt x="0" y="101091"/>
                </a:lnTo>
                <a:lnTo>
                  <a:pt x="2031" y="108838"/>
                </a:lnTo>
                <a:lnTo>
                  <a:pt x="14224" y="115950"/>
                </a:lnTo>
                <a:lnTo>
                  <a:pt x="21970" y="113918"/>
                </a:lnTo>
                <a:lnTo>
                  <a:pt x="46227" y="72335"/>
                </a:lnTo>
                <a:lnTo>
                  <a:pt x="46354" y="25272"/>
                </a:lnTo>
                <a:lnTo>
                  <a:pt x="73786" y="25272"/>
                </a:lnTo>
                <a:lnTo>
                  <a:pt x="59054" y="0"/>
                </a:lnTo>
                <a:close/>
              </a:path>
              <a:path w="118110" h="1296670">
                <a:moveTo>
                  <a:pt x="73786" y="25272"/>
                </a:moveTo>
                <a:lnTo>
                  <a:pt x="71754" y="25272"/>
                </a:lnTo>
                <a:lnTo>
                  <a:pt x="71754" y="72335"/>
                </a:lnTo>
                <a:lnTo>
                  <a:pt x="96012" y="113918"/>
                </a:lnTo>
                <a:lnTo>
                  <a:pt x="103758" y="115950"/>
                </a:lnTo>
                <a:lnTo>
                  <a:pt x="115950" y="108838"/>
                </a:lnTo>
                <a:lnTo>
                  <a:pt x="117982" y="101091"/>
                </a:lnTo>
                <a:lnTo>
                  <a:pt x="73786" y="25272"/>
                </a:lnTo>
                <a:close/>
              </a:path>
              <a:path w="118110" h="1296670">
                <a:moveTo>
                  <a:pt x="71754" y="31622"/>
                </a:moveTo>
                <a:lnTo>
                  <a:pt x="69976" y="31622"/>
                </a:lnTo>
                <a:lnTo>
                  <a:pt x="58991" y="50455"/>
                </a:lnTo>
                <a:lnTo>
                  <a:pt x="71754" y="72335"/>
                </a:lnTo>
                <a:lnTo>
                  <a:pt x="71754" y="31622"/>
                </a:lnTo>
                <a:close/>
              </a:path>
              <a:path w="118110" h="1296670">
                <a:moveTo>
                  <a:pt x="71754" y="25272"/>
                </a:moveTo>
                <a:lnTo>
                  <a:pt x="46354" y="25272"/>
                </a:lnTo>
                <a:lnTo>
                  <a:pt x="46354" y="72117"/>
                </a:lnTo>
                <a:lnTo>
                  <a:pt x="58991" y="50455"/>
                </a:lnTo>
                <a:lnTo>
                  <a:pt x="48005" y="31622"/>
                </a:lnTo>
                <a:lnTo>
                  <a:pt x="71754" y="31622"/>
                </a:lnTo>
                <a:lnTo>
                  <a:pt x="71754" y="25272"/>
                </a:lnTo>
                <a:close/>
              </a:path>
              <a:path w="118110" h="1296670">
                <a:moveTo>
                  <a:pt x="69976" y="31622"/>
                </a:moveTo>
                <a:lnTo>
                  <a:pt x="48005" y="31622"/>
                </a:lnTo>
                <a:lnTo>
                  <a:pt x="58991" y="50455"/>
                </a:lnTo>
                <a:lnTo>
                  <a:pt x="69976" y="31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9636" y="5668124"/>
            <a:ext cx="4392930" cy="246379"/>
          </a:xfrm>
          <a:custGeom>
            <a:avLst/>
            <a:gdLst/>
            <a:ahLst/>
            <a:cxnLst/>
            <a:rect l="l" t="t" r="r" b="b"/>
            <a:pathLst>
              <a:path w="4392930" h="246379">
                <a:moveTo>
                  <a:pt x="0" y="246214"/>
                </a:moveTo>
                <a:lnTo>
                  <a:pt x="4392549" y="246214"/>
                </a:lnTo>
                <a:lnTo>
                  <a:pt x="4392549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75663" y="5694984"/>
            <a:ext cx="4155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Kovanın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kapağı </a:t>
            </a: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yoksa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veya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kova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içerisinde </a:t>
            </a:r>
            <a:r>
              <a:rPr sz="1000" b="1" spc="-100" dirty="0">
                <a:solidFill>
                  <a:srgbClr val="FF0000"/>
                </a:solidFill>
                <a:latin typeface="Arial"/>
                <a:cs typeface="Arial"/>
              </a:rPr>
              <a:t>çöp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poşeti </a:t>
            </a: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yoksa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r>
              <a:rPr sz="1000" b="1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verilecektir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80815" y="4341876"/>
            <a:ext cx="310896" cy="1423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76954" y="4365116"/>
            <a:ext cx="118110" cy="1224280"/>
          </a:xfrm>
          <a:custGeom>
            <a:avLst/>
            <a:gdLst/>
            <a:ahLst/>
            <a:cxnLst/>
            <a:rect l="l" t="t" r="r" b="b"/>
            <a:pathLst>
              <a:path w="118110" h="1224279">
                <a:moveTo>
                  <a:pt x="14097" y="1108328"/>
                </a:moveTo>
                <a:lnTo>
                  <a:pt x="2032" y="1115313"/>
                </a:lnTo>
                <a:lnTo>
                  <a:pt x="0" y="1123060"/>
                </a:lnTo>
                <a:lnTo>
                  <a:pt x="58928" y="1224178"/>
                </a:lnTo>
                <a:lnTo>
                  <a:pt x="73596" y="1199006"/>
                </a:lnTo>
                <a:lnTo>
                  <a:pt x="46228" y="1199006"/>
                </a:lnTo>
                <a:lnTo>
                  <a:pt x="46228" y="1152035"/>
                </a:lnTo>
                <a:lnTo>
                  <a:pt x="25400" y="1116329"/>
                </a:lnTo>
                <a:lnTo>
                  <a:pt x="21971" y="1110360"/>
                </a:lnTo>
                <a:lnTo>
                  <a:pt x="14097" y="1108328"/>
                </a:lnTo>
                <a:close/>
              </a:path>
              <a:path w="118110" h="1224279">
                <a:moveTo>
                  <a:pt x="46228" y="1152035"/>
                </a:moveTo>
                <a:lnTo>
                  <a:pt x="46228" y="1199006"/>
                </a:lnTo>
                <a:lnTo>
                  <a:pt x="71628" y="1199006"/>
                </a:lnTo>
                <a:lnTo>
                  <a:pt x="71628" y="1192529"/>
                </a:lnTo>
                <a:lnTo>
                  <a:pt x="48006" y="1192529"/>
                </a:lnTo>
                <a:lnTo>
                  <a:pt x="58927" y="1173806"/>
                </a:lnTo>
                <a:lnTo>
                  <a:pt x="46228" y="1152035"/>
                </a:lnTo>
                <a:close/>
              </a:path>
              <a:path w="118110" h="1224279">
                <a:moveTo>
                  <a:pt x="103759" y="1108328"/>
                </a:moveTo>
                <a:lnTo>
                  <a:pt x="96012" y="1110360"/>
                </a:lnTo>
                <a:lnTo>
                  <a:pt x="92456" y="1116329"/>
                </a:lnTo>
                <a:lnTo>
                  <a:pt x="71628" y="1152035"/>
                </a:lnTo>
                <a:lnTo>
                  <a:pt x="71628" y="1199006"/>
                </a:lnTo>
                <a:lnTo>
                  <a:pt x="73596" y="1199006"/>
                </a:lnTo>
                <a:lnTo>
                  <a:pt x="117856" y="1123060"/>
                </a:lnTo>
                <a:lnTo>
                  <a:pt x="115824" y="1115313"/>
                </a:lnTo>
                <a:lnTo>
                  <a:pt x="103759" y="1108328"/>
                </a:lnTo>
                <a:close/>
              </a:path>
              <a:path w="118110" h="1224279">
                <a:moveTo>
                  <a:pt x="58927" y="1173806"/>
                </a:moveTo>
                <a:lnTo>
                  <a:pt x="48006" y="1192529"/>
                </a:lnTo>
                <a:lnTo>
                  <a:pt x="69850" y="1192529"/>
                </a:lnTo>
                <a:lnTo>
                  <a:pt x="58927" y="1173806"/>
                </a:lnTo>
                <a:close/>
              </a:path>
              <a:path w="118110" h="1224279">
                <a:moveTo>
                  <a:pt x="71628" y="1152035"/>
                </a:moveTo>
                <a:lnTo>
                  <a:pt x="58927" y="1173806"/>
                </a:lnTo>
                <a:lnTo>
                  <a:pt x="69850" y="1192529"/>
                </a:lnTo>
                <a:lnTo>
                  <a:pt x="71628" y="1192529"/>
                </a:lnTo>
                <a:lnTo>
                  <a:pt x="71628" y="1152035"/>
                </a:lnTo>
                <a:close/>
              </a:path>
              <a:path w="118110" h="1224279">
                <a:moveTo>
                  <a:pt x="71628" y="0"/>
                </a:moveTo>
                <a:lnTo>
                  <a:pt x="46228" y="0"/>
                </a:lnTo>
                <a:lnTo>
                  <a:pt x="46228" y="1152035"/>
                </a:lnTo>
                <a:lnTo>
                  <a:pt x="58927" y="1173806"/>
                </a:lnTo>
                <a:lnTo>
                  <a:pt x="71627" y="1152035"/>
                </a:lnTo>
                <a:lnTo>
                  <a:pt x="716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33771" y="4602479"/>
            <a:ext cx="1493520" cy="1363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6063" y="4625847"/>
            <a:ext cx="1296670" cy="1224915"/>
          </a:xfrm>
          <a:custGeom>
            <a:avLst/>
            <a:gdLst/>
            <a:ahLst/>
            <a:cxnLst/>
            <a:rect l="l" t="t" r="r" b="b"/>
            <a:pathLst>
              <a:path w="1296670" h="1224914">
                <a:moveTo>
                  <a:pt x="1245739" y="1165396"/>
                </a:moveTo>
                <a:lnTo>
                  <a:pt x="1182370" y="1202410"/>
                </a:lnTo>
                <a:lnTo>
                  <a:pt x="1180338" y="1210183"/>
                </a:lnTo>
                <a:lnTo>
                  <a:pt x="1183766" y="1216253"/>
                </a:lnTo>
                <a:lnTo>
                  <a:pt x="1187323" y="1222311"/>
                </a:lnTo>
                <a:lnTo>
                  <a:pt x="1195070" y="1224356"/>
                </a:lnTo>
                <a:lnTo>
                  <a:pt x="1274384" y="1178102"/>
                </a:lnTo>
                <a:lnTo>
                  <a:pt x="1271015" y="1178102"/>
                </a:lnTo>
                <a:lnTo>
                  <a:pt x="1271015" y="1176362"/>
                </a:lnTo>
                <a:lnTo>
                  <a:pt x="1264539" y="1176362"/>
                </a:lnTo>
                <a:lnTo>
                  <a:pt x="1245739" y="1165396"/>
                </a:lnTo>
                <a:close/>
              </a:path>
              <a:path w="1296670" h="1224914">
                <a:moveTo>
                  <a:pt x="923163" y="12700"/>
                </a:moveTo>
                <a:lnTo>
                  <a:pt x="923163" y="1172413"/>
                </a:lnTo>
                <a:lnTo>
                  <a:pt x="928877" y="1178102"/>
                </a:lnTo>
                <a:lnTo>
                  <a:pt x="1223957" y="1178102"/>
                </a:lnTo>
                <a:lnTo>
                  <a:pt x="1245728" y="1165402"/>
                </a:lnTo>
                <a:lnTo>
                  <a:pt x="948556" y="1165396"/>
                </a:lnTo>
                <a:lnTo>
                  <a:pt x="935863" y="1152702"/>
                </a:lnTo>
                <a:lnTo>
                  <a:pt x="948563" y="1152702"/>
                </a:lnTo>
                <a:lnTo>
                  <a:pt x="948563" y="25400"/>
                </a:lnTo>
                <a:lnTo>
                  <a:pt x="935863" y="25400"/>
                </a:lnTo>
                <a:lnTo>
                  <a:pt x="923163" y="12700"/>
                </a:lnTo>
                <a:close/>
              </a:path>
              <a:path w="1296670" h="1224914">
                <a:moveTo>
                  <a:pt x="1274393" y="1152702"/>
                </a:moveTo>
                <a:lnTo>
                  <a:pt x="1271015" y="1152702"/>
                </a:lnTo>
                <a:lnTo>
                  <a:pt x="1271015" y="1178102"/>
                </a:lnTo>
                <a:lnTo>
                  <a:pt x="1274384" y="1178102"/>
                </a:lnTo>
                <a:lnTo>
                  <a:pt x="1296162" y="1165402"/>
                </a:lnTo>
                <a:lnTo>
                  <a:pt x="1274393" y="1152702"/>
                </a:lnTo>
                <a:close/>
              </a:path>
              <a:path w="1296670" h="1224914">
                <a:moveTo>
                  <a:pt x="1264539" y="1154430"/>
                </a:moveTo>
                <a:lnTo>
                  <a:pt x="1245739" y="1165396"/>
                </a:lnTo>
                <a:lnTo>
                  <a:pt x="1264539" y="1176362"/>
                </a:lnTo>
                <a:lnTo>
                  <a:pt x="1264539" y="1154430"/>
                </a:lnTo>
                <a:close/>
              </a:path>
              <a:path w="1296670" h="1224914">
                <a:moveTo>
                  <a:pt x="1271015" y="1154430"/>
                </a:moveTo>
                <a:lnTo>
                  <a:pt x="1264539" y="1154430"/>
                </a:lnTo>
                <a:lnTo>
                  <a:pt x="1264539" y="1176362"/>
                </a:lnTo>
                <a:lnTo>
                  <a:pt x="1271015" y="1176362"/>
                </a:lnTo>
                <a:lnTo>
                  <a:pt x="1271015" y="1154430"/>
                </a:lnTo>
                <a:close/>
              </a:path>
              <a:path w="1296670" h="1224914">
                <a:moveTo>
                  <a:pt x="948563" y="1152702"/>
                </a:moveTo>
                <a:lnTo>
                  <a:pt x="935863" y="1152702"/>
                </a:lnTo>
                <a:lnTo>
                  <a:pt x="948563" y="1165402"/>
                </a:lnTo>
                <a:lnTo>
                  <a:pt x="948563" y="1152702"/>
                </a:lnTo>
                <a:close/>
              </a:path>
              <a:path w="1296670" h="1224914">
                <a:moveTo>
                  <a:pt x="1223978" y="1152702"/>
                </a:moveTo>
                <a:lnTo>
                  <a:pt x="948563" y="1152702"/>
                </a:lnTo>
                <a:lnTo>
                  <a:pt x="948563" y="1165402"/>
                </a:lnTo>
                <a:lnTo>
                  <a:pt x="1245739" y="1165396"/>
                </a:lnTo>
                <a:lnTo>
                  <a:pt x="1223978" y="1152702"/>
                </a:lnTo>
                <a:close/>
              </a:path>
              <a:path w="1296670" h="1224914">
                <a:moveTo>
                  <a:pt x="1195070" y="1106449"/>
                </a:moveTo>
                <a:lnTo>
                  <a:pt x="1187323" y="1108494"/>
                </a:lnTo>
                <a:lnTo>
                  <a:pt x="1183766" y="1114552"/>
                </a:lnTo>
                <a:lnTo>
                  <a:pt x="1180338" y="1120609"/>
                </a:lnTo>
                <a:lnTo>
                  <a:pt x="1182370" y="1128382"/>
                </a:lnTo>
                <a:lnTo>
                  <a:pt x="1245739" y="1165396"/>
                </a:lnTo>
                <a:lnTo>
                  <a:pt x="1264539" y="1154430"/>
                </a:lnTo>
                <a:lnTo>
                  <a:pt x="1271015" y="1154430"/>
                </a:lnTo>
                <a:lnTo>
                  <a:pt x="1271015" y="1152702"/>
                </a:lnTo>
                <a:lnTo>
                  <a:pt x="1274393" y="1152702"/>
                </a:lnTo>
                <a:lnTo>
                  <a:pt x="1195070" y="1106449"/>
                </a:lnTo>
                <a:close/>
              </a:path>
              <a:path w="1296670" h="1224914">
                <a:moveTo>
                  <a:pt x="942975" y="0"/>
                </a:moveTo>
                <a:lnTo>
                  <a:pt x="0" y="0"/>
                </a:lnTo>
                <a:lnTo>
                  <a:pt x="0" y="25400"/>
                </a:lnTo>
                <a:lnTo>
                  <a:pt x="923163" y="25400"/>
                </a:lnTo>
                <a:lnTo>
                  <a:pt x="923163" y="12700"/>
                </a:lnTo>
                <a:lnTo>
                  <a:pt x="948563" y="12700"/>
                </a:lnTo>
                <a:lnTo>
                  <a:pt x="948563" y="5714"/>
                </a:lnTo>
                <a:lnTo>
                  <a:pt x="942975" y="0"/>
                </a:lnTo>
                <a:close/>
              </a:path>
              <a:path w="1296670" h="1224914">
                <a:moveTo>
                  <a:pt x="948563" y="12700"/>
                </a:moveTo>
                <a:lnTo>
                  <a:pt x="923163" y="12700"/>
                </a:lnTo>
                <a:lnTo>
                  <a:pt x="935863" y="25400"/>
                </a:lnTo>
                <a:lnTo>
                  <a:pt x="948563" y="25400"/>
                </a:lnTo>
                <a:lnTo>
                  <a:pt x="948563" y="12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72225" y="5559285"/>
            <a:ext cx="2304415" cy="40068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Her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özellik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için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r>
              <a:rPr sz="1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verilecektir</a:t>
            </a:r>
            <a:endParaRPr sz="1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(1+1+1:</a:t>
            </a:r>
            <a:r>
              <a:rPr sz="1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FF0000"/>
                </a:solidFill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28431" y="10693"/>
            <a:ext cx="1083297" cy="10420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45</a:t>
            </a:fld>
            <a:endParaRPr spc="-6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90" y="614044"/>
            <a:ext cx="1219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2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541" rIns="0" bIns="0" rtlCol="0">
            <a:spAutoFit/>
          </a:bodyPr>
          <a:lstStyle/>
          <a:p>
            <a:pPr marL="1544320" marR="5080" indent="-1532255">
              <a:lnSpc>
                <a:spcPct val="100000"/>
              </a:lnSpc>
              <a:spcBef>
                <a:spcPts val="100"/>
              </a:spcBef>
            </a:pPr>
            <a:r>
              <a:rPr sz="1800" spc="-210" dirty="0"/>
              <a:t>ANSİYONLU </a:t>
            </a:r>
            <a:r>
              <a:rPr sz="1800" spc="-254" dirty="0"/>
              <a:t>OKULLARDA </a:t>
            </a:r>
            <a:r>
              <a:rPr sz="1800" spc="-225" dirty="0"/>
              <a:t>‘’BEYAZ </a:t>
            </a:r>
            <a:r>
              <a:rPr sz="1800" spc="-295" dirty="0"/>
              <a:t>BAYRAK </a:t>
            </a:r>
            <a:r>
              <a:rPr sz="1800" spc="-250" dirty="0"/>
              <a:t>OKUL </a:t>
            </a:r>
            <a:r>
              <a:rPr sz="1800" spc="-155" dirty="0"/>
              <a:t>DENETİM </a:t>
            </a:r>
            <a:r>
              <a:rPr sz="1800" spc="-120" dirty="0"/>
              <a:t>FORMU’NUN’’  </a:t>
            </a:r>
            <a:r>
              <a:rPr sz="1800" spc="-180" dirty="0"/>
              <a:t>DOLDURMA </a:t>
            </a:r>
            <a:r>
              <a:rPr sz="1800" spc="-235" dirty="0"/>
              <a:t>VE </a:t>
            </a:r>
            <a:r>
              <a:rPr sz="1800" spc="-180" dirty="0"/>
              <a:t>PUANLAMA</a:t>
            </a:r>
            <a:r>
              <a:rPr sz="1800" spc="-130" dirty="0"/>
              <a:t> </a:t>
            </a:r>
            <a:r>
              <a:rPr sz="1800" spc="-220" dirty="0"/>
              <a:t>İŞLEMLERİ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349281" y="2348864"/>
            <a:ext cx="8192248" cy="3024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9132" y="1851660"/>
            <a:ext cx="312419" cy="1207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6160" y="1987550"/>
            <a:ext cx="118110" cy="1008380"/>
          </a:xfrm>
          <a:custGeom>
            <a:avLst/>
            <a:gdLst/>
            <a:ahLst/>
            <a:cxnLst/>
            <a:rect l="l" t="t" r="r" b="b"/>
            <a:pathLst>
              <a:path w="118110" h="1008380">
                <a:moveTo>
                  <a:pt x="58991" y="50455"/>
                </a:moveTo>
                <a:lnTo>
                  <a:pt x="46354" y="72117"/>
                </a:lnTo>
                <a:lnTo>
                  <a:pt x="46354" y="1008126"/>
                </a:lnTo>
                <a:lnTo>
                  <a:pt x="71754" y="1008126"/>
                </a:lnTo>
                <a:lnTo>
                  <a:pt x="71628" y="72117"/>
                </a:lnTo>
                <a:lnTo>
                  <a:pt x="58991" y="50455"/>
                </a:lnTo>
                <a:close/>
              </a:path>
              <a:path w="118110" h="1008380">
                <a:moveTo>
                  <a:pt x="59054" y="0"/>
                </a:moveTo>
                <a:lnTo>
                  <a:pt x="0" y="101091"/>
                </a:lnTo>
                <a:lnTo>
                  <a:pt x="2158" y="108838"/>
                </a:lnTo>
                <a:lnTo>
                  <a:pt x="8127" y="112395"/>
                </a:lnTo>
                <a:lnTo>
                  <a:pt x="14223" y="115950"/>
                </a:lnTo>
                <a:lnTo>
                  <a:pt x="21970" y="113791"/>
                </a:lnTo>
                <a:lnTo>
                  <a:pt x="25526" y="107823"/>
                </a:lnTo>
                <a:lnTo>
                  <a:pt x="46228" y="72335"/>
                </a:lnTo>
                <a:lnTo>
                  <a:pt x="46354" y="25146"/>
                </a:lnTo>
                <a:lnTo>
                  <a:pt x="73712" y="25146"/>
                </a:lnTo>
                <a:lnTo>
                  <a:pt x="59054" y="0"/>
                </a:lnTo>
                <a:close/>
              </a:path>
              <a:path w="118110" h="1008380">
                <a:moveTo>
                  <a:pt x="73712" y="25146"/>
                </a:moveTo>
                <a:lnTo>
                  <a:pt x="71754" y="25146"/>
                </a:lnTo>
                <a:lnTo>
                  <a:pt x="71754" y="72335"/>
                </a:lnTo>
                <a:lnTo>
                  <a:pt x="92456" y="107823"/>
                </a:lnTo>
                <a:lnTo>
                  <a:pt x="96012" y="113791"/>
                </a:lnTo>
                <a:lnTo>
                  <a:pt x="103758" y="115950"/>
                </a:lnTo>
                <a:lnTo>
                  <a:pt x="115950" y="108838"/>
                </a:lnTo>
                <a:lnTo>
                  <a:pt x="117982" y="101091"/>
                </a:lnTo>
                <a:lnTo>
                  <a:pt x="73712" y="25146"/>
                </a:lnTo>
                <a:close/>
              </a:path>
              <a:path w="118110" h="1008380">
                <a:moveTo>
                  <a:pt x="71754" y="31623"/>
                </a:moveTo>
                <a:lnTo>
                  <a:pt x="69976" y="31623"/>
                </a:lnTo>
                <a:lnTo>
                  <a:pt x="58991" y="50455"/>
                </a:lnTo>
                <a:lnTo>
                  <a:pt x="71754" y="72335"/>
                </a:lnTo>
                <a:lnTo>
                  <a:pt x="71754" y="31623"/>
                </a:lnTo>
                <a:close/>
              </a:path>
              <a:path w="118110" h="1008380">
                <a:moveTo>
                  <a:pt x="71754" y="25146"/>
                </a:moveTo>
                <a:lnTo>
                  <a:pt x="46354" y="25146"/>
                </a:lnTo>
                <a:lnTo>
                  <a:pt x="46354" y="72117"/>
                </a:lnTo>
                <a:lnTo>
                  <a:pt x="58991" y="50455"/>
                </a:lnTo>
                <a:lnTo>
                  <a:pt x="48006" y="31623"/>
                </a:lnTo>
                <a:lnTo>
                  <a:pt x="71754" y="31623"/>
                </a:lnTo>
                <a:lnTo>
                  <a:pt x="71754" y="25146"/>
                </a:lnTo>
                <a:close/>
              </a:path>
              <a:path w="118110" h="1008380">
                <a:moveTo>
                  <a:pt x="69976" y="31623"/>
                </a:moveTo>
                <a:lnTo>
                  <a:pt x="48006" y="31623"/>
                </a:lnTo>
                <a:lnTo>
                  <a:pt x="58991" y="50455"/>
                </a:lnTo>
                <a:lnTo>
                  <a:pt x="69976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5032" y="1721777"/>
            <a:ext cx="2520315" cy="246379"/>
          </a:xfrm>
          <a:custGeom>
            <a:avLst/>
            <a:gdLst/>
            <a:ahLst/>
            <a:cxnLst/>
            <a:rect l="l" t="t" r="r" b="b"/>
            <a:pathLst>
              <a:path w="2520315" h="246380">
                <a:moveTo>
                  <a:pt x="0" y="246214"/>
                </a:moveTo>
                <a:lnTo>
                  <a:pt x="2520315" y="246214"/>
                </a:lnTo>
                <a:lnTo>
                  <a:pt x="2520315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30579" y="1747519"/>
            <a:ext cx="2244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10" dirty="0">
                <a:solidFill>
                  <a:srgbClr val="FF0000"/>
                </a:solidFill>
                <a:latin typeface="Arial"/>
                <a:cs typeface="Arial"/>
              </a:rPr>
              <a:t>Kuyu </a:t>
            </a:r>
            <a:r>
              <a:rPr sz="1000" b="1" spc="-105" dirty="0">
                <a:solidFill>
                  <a:srgbClr val="FF0000"/>
                </a:solidFill>
                <a:latin typeface="Arial"/>
                <a:cs typeface="Arial"/>
              </a:rPr>
              <a:t>suyu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kullanıyorsa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verilecektir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79291" y="5209032"/>
            <a:ext cx="425196" cy="83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6875" y="5229225"/>
            <a:ext cx="171450" cy="576580"/>
          </a:xfrm>
          <a:custGeom>
            <a:avLst/>
            <a:gdLst/>
            <a:ahLst/>
            <a:cxnLst/>
            <a:rect l="l" t="t" r="r" b="b"/>
            <a:pathLst>
              <a:path w="171450" h="576579">
                <a:moveTo>
                  <a:pt x="16444" y="405121"/>
                </a:moveTo>
                <a:lnTo>
                  <a:pt x="9322" y="407568"/>
                </a:lnTo>
                <a:lnTo>
                  <a:pt x="3643" y="412593"/>
                </a:lnTo>
                <a:lnTo>
                  <a:pt x="464" y="419168"/>
                </a:lnTo>
                <a:lnTo>
                  <a:pt x="0" y="426454"/>
                </a:lnTo>
                <a:lnTo>
                  <a:pt x="2464" y="433616"/>
                </a:lnTo>
                <a:lnTo>
                  <a:pt x="85522" y="576122"/>
                </a:lnTo>
                <a:lnTo>
                  <a:pt x="107592" y="538314"/>
                </a:lnTo>
                <a:lnTo>
                  <a:pt x="66472" y="538314"/>
                </a:lnTo>
                <a:lnTo>
                  <a:pt x="66472" y="467753"/>
                </a:lnTo>
                <a:lnTo>
                  <a:pt x="35357" y="414413"/>
                </a:lnTo>
                <a:lnTo>
                  <a:pt x="30307" y="408766"/>
                </a:lnTo>
                <a:lnTo>
                  <a:pt x="23721" y="405595"/>
                </a:lnTo>
                <a:lnTo>
                  <a:pt x="16444" y="405121"/>
                </a:lnTo>
                <a:close/>
              </a:path>
              <a:path w="171450" h="576579">
                <a:moveTo>
                  <a:pt x="66472" y="467753"/>
                </a:moveTo>
                <a:lnTo>
                  <a:pt x="66472" y="538314"/>
                </a:lnTo>
                <a:lnTo>
                  <a:pt x="104572" y="538314"/>
                </a:lnTo>
                <a:lnTo>
                  <a:pt x="104572" y="528713"/>
                </a:lnTo>
                <a:lnTo>
                  <a:pt x="69139" y="528713"/>
                </a:lnTo>
                <a:lnTo>
                  <a:pt x="85586" y="500519"/>
                </a:lnTo>
                <a:lnTo>
                  <a:pt x="66472" y="467753"/>
                </a:lnTo>
                <a:close/>
              </a:path>
              <a:path w="171450" h="576579">
                <a:moveTo>
                  <a:pt x="154674" y="405121"/>
                </a:moveTo>
                <a:lnTo>
                  <a:pt x="104699" y="467753"/>
                </a:lnTo>
                <a:lnTo>
                  <a:pt x="104572" y="538314"/>
                </a:lnTo>
                <a:lnTo>
                  <a:pt x="107592" y="538314"/>
                </a:lnTo>
                <a:lnTo>
                  <a:pt x="168707" y="433616"/>
                </a:lnTo>
                <a:lnTo>
                  <a:pt x="171172" y="426454"/>
                </a:lnTo>
                <a:lnTo>
                  <a:pt x="170707" y="419168"/>
                </a:lnTo>
                <a:lnTo>
                  <a:pt x="167528" y="412593"/>
                </a:lnTo>
                <a:lnTo>
                  <a:pt x="161849" y="407568"/>
                </a:lnTo>
                <a:lnTo>
                  <a:pt x="154674" y="405121"/>
                </a:lnTo>
                <a:close/>
              </a:path>
              <a:path w="171450" h="576579">
                <a:moveTo>
                  <a:pt x="85586" y="500519"/>
                </a:moveTo>
                <a:lnTo>
                  <a:pt x="69139" y="528713"/>
                </a:lnTo>
                <a:lnTo>
                  <a:pt x="102032" y="528713"/>
                </a:lnTo>
                <a:lnTo>
                  <a:pt x="85586" y="500519"/>
                </a:lnTo>
                <a:close/>
              </a:path>
              <a:path w="171450" h="576579">
                <a:moveTo>
                  <a:pt x="104572" y="467971"/>
                </a:moveTo>
                <a:lnTo>
                  <a:pt x="85586" y="500519"/>
                </a:lnTo>
                <a:lnTo>
                  <a:pt x="102032" y="528713"/>
                </a:lnTo>
                <a:lnTo>
                  <a:pt x="104572" y="528713"/>
                </a:lnTo>
                <a:lnTo>
                  <a:pt x="104572" y="467971"/>
                </a:lnTo>
                <a:close/>
              </a:path>
              <a:path w="171450" h="576579">
                <a:moveTo>
                  <a:pt x="104572" y="0"/>
                </a:moveTo>
                <a:lnTo>
                  <a:pt x="66472" y="0"/>
                </a:lnTo>
                <a:lnTo>
                  <a:pt x="66599" y="467971"/>
                </a:lnTo>
                <a:lnTo>
                  <a:pt x="85586" y="500519"/>
                </a:lnTo>
                <a:lnTo>
                  <a:pt x="104572" y="467971"/>
                </a:lnTo>
                <a:lnTo>
                  <a:pt x="1045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2149" y="5805258"/>
            <a:ext cx="5400675" cy="40068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130810">
              <a:lnSpc>
                <a:spcPct val="100000"/>
              </a:lnSpc>
              <a:spcBef>
                <a:spcPts val="305"/>
              </a:spcBef>
            </a:pPr>
            <a:r>
              <a:rPr sz="1000" b="1" spc="-140" dirty="0">
                <a:solidFill>
                  <a:srgbClr val="FF0000"/>
                </a:solidFill>
                <a:latin typeface="Arial"/>
                <a:cs typeface="Arial"/>
              </a:rPr>
              <a:t>Su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numunesi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alınacak ve </a:t>
            </a:r>
            <a:r>
              <a:rPr sz="1000" b="1" spc="-120" dirty="0">
                <a:solidFill>
                  <a:srgbClr val="FF0000"/>
                </a:solidFill>
                <a:latin typeface="Arial"/>
                <a:cs typeface="Arial"/>
              </a:rPr>
              <a:t>İTASHY 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(İ: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İnsani </a:t>
            </a:r>
            <a:r>
              <a:rPr sz="1000" b="1" spc="-95" dirty="0">
                <a:solidFill>
                  <a:srgbClr val="FF0000"/>
                </a:solidFill>
                <a:latin typeface="Arial"/>
                <a:cs typeface="Arial"/>
              </a:rPr>
              <a:t>T: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Tüketim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A.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Amaçlı </a:t>
            </a:r>
            <a:r>
              <a:rPr sz="1000" b="1" spc="-130" dirty="0">
                <a:solidFill>
                  <a:srgbClr val="FF0000"/>
                </a:solidFill>
                <a:latin typeface="Arial"/>
                <a:cs typeface="Arial"/>
              </a:rPr>
              <a:t>S: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Sular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H: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Hakkında </a:t>
            </a:r>
            <a:r>
              <a:rPr sz="1000" b="1" spc="-105" dirty="0">
                <a:solidFill>
                  <a:srgbClr val="FF0000"/>
                </a:solidFill>
                <a:latin typeface="Arial"/>
                <a:cs typeface="Arial"/>
              </a:rPr>
              <a:t>Y: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Yönetmelik) 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Ek-1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yer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alan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3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mikrobiyolojik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parametreye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uygunluk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değerlendirilecektir.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(Belge</a:t>
            </a:r>
            <a:r>
              <a:rPr sz="10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istenecektir)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32045" y="1721675"/>
            <a:ext cx="3600450" cy="400685"/>
          </a:xfrm>
          <a:custGeom>
            <a:avLst/>
            <a:gdLst/>
            <a:ahLst/>
            <a:cxnLst/>
            <a:rect l="l" t="t" r="r" b="b"/>
            <a:pathLst>
              <a:path w="3600450" h="400685">
                <a:moveTo>
                  <a:pt x="0" y="400113"/>
                </a:moveTo>
                <a:lnTo>
                  <a:pt x="3600450" y="400113"/>
                </a:lnTo>
                <a:lnTo>
                  <a:pt x="360045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11673" y="1747519"/>
            <a:ext cx="29921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40" dirty="0">
                <a:solidFill>
                  <a:srgbClr val="FF0000"/>
                </a:solidFill>
                <a:latin typeface="Arial"/>
                <a:cs typeface="Arial"/>
              </a:rPr>
              <a:t>Su </a:t>
            </a:r>
            <a:r>
              <a:rPr sz="1000" b="1" spc="-90" dirty="0">
                <a:solidFill>
                  <a:srgbClr val="FF0000"/>
                </a:solidFill>
                <a:latin typeface="Arial"/>
                <a:cs typeface="Arial"/>
              </a:rPr>
              <a:t>deposu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olmayan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okullarda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Madde: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30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31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için puan  </a:t>
            </a:r>
            <a:r>
              <a:rPr sz="1000" b="1" spc="-65" dirty="0">
                <a:solidFill>
                  <a:srgbClr val="FF0000"/>
                </a:solidFill>
                <a:latin typeface="Arial"/>
                <a:cs typeface="Arial"/>
              </a:rPr>
              <a:t>verilmeyecek,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1000" b="1" spc="-75" dirty="0">
                <a:solidFill>
                  <a:srgbClr val="FF0000"/>
                </a:solidFill>
                <a:latin typeface="Arial"/>
                <a:cs typeface="Arial"/>
              </a:rPr>
              <a:t>puan </a:t>
            </a:r>
            <a:r>
              <a:rPr sz="1000" b="1" spc="-50" dirty="0">
                <a:solidFill>
                  <a:srgbClr val="FF0000"/>
                </a:solidFill>
                <a:latin typeface="Arial"/>
                <a:cs typeface="Arial"/>
              </a:rPr>
              <a:t>Madde: 29‘a</a:t>
            </a:r>
            <a:r>
              <a:rPr sz="1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eklenecektir.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04615" y="1786127"/>
            <a:ext cx="1684019" cy="1645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46907" y="1862835"/>
            <a:ext cx="1485265" cy="1506855"/>
          </a:xfrm>
          <a:custGeom>
            <a:avLst/>
            <a:gdLst/>
            <a:ahLst/>
            <a:cxnLst/>
            <a:rect l="l" t="t" r="r" b="b"/>
            <a:pathLst>
              <a:path w="1485264" h="1506854">
                <a:moveTo>
                  <a:pt x="729868" y="1481454"/>
                </a:moveTo>
                <a:lnTo>
                  <a:pt x="0" y="1481454"/>
                </a:lnTo>
                <a:lnTo>
                  <a:pt x="0" y="1506854"/>
                </a:lnTo>
                <a:lnTo>
                  <a:pt x="749553" y="1506854"/>
                </a:lnTo>
                <a:lnTo>
                  <a:pt x="755268" y="1501139"/>
                </a:lnTo>
                <a:lnTo>
                  <a:pt x="755268" y="1494154"/>
                </a:lnTo>
                <a:lnTo>
                  <a:pt x="729868" y="1494154"/>
                </a:lnTo>
                <a:lnTo>
                  <a:pt x="729868" y="1481454"/>
                </a:lnTo>
                <a:close/>
              </a:path>
              <a:path w="1485264" h="1506854">
                <a:moveTo>
                  <a:pt x="1413147" y="46227"/>
                </a:moveTo>
                <a:lnTo>
                  <a:pt x="735583" y="46227"/>
                </a:lnTo>
                <a:lnTo>
                  <a:pt x="729868" y="51942"/>
                </a:lnTo>
                <a:lnTo>
                  <a:pt x="729868" y="1494154"/>
                </a:lnTo>
                <a:lnTo>
                  <a:pt x="742568" y="1481454"/>
                </a:lnTo>
                <a:lnTo>
                  <a:pt x="755268" y="1481454"/>
                </a:lnTo>
                <a:lnTo>
                  <a:pt x="755268" y="71627"/>
                </a:lnTo>
                <a:lnTo>
                  <a:pt x="742568" y="71627"/>
                </a:lnTo>
                <a:lnTo>
                  <a:pt x="755268" y="58927"/>
                </a:lnTo>
                <a:lnTo>
                  <a:pt x="1434918" y="58927"/>
                </a:lnTo>
                <a:lnTo>
                  <a:pt x="1413147" y="46227"/>
                </a:lnTo>
                <a:close/>
              </a:path>
              <a:path w="1485264" h="1506854">
                <a:moveTo>
                  <a:pt x="755268" y="1481454"/>
                </a:moveTo>
                <a:lnTo>
                  <a:pt x="742568" y="1481454"/>
                </a:lnTo>
                <a:lnTo>
                  <a:pt x="729868" y="1494154"/>
                </a:lnTo>
                <a:lnTo>
                  <a:pt x="755268" y="1494154"/>
                </a:lnTo>
                <a:lnTo>
                  <a:pt x="755268" y="1481454"/>
                </a:lnTo>
                <a:close/>
              </a:path>
              <a:path w="1485264" h="1506854">
                <a:moveTo>
                  <a:pt x="1434918" y="58927"/>
                </a:moveTo>
                <a:lnTo>
                  <a:pt x="1377441" y="92455"/>
                </a:lnTo>
                <a:lnTo>
                  <a:pt x="1371345" y="95885"/>
                </a:lnTo>
                <a:lnTo>
                  <a:pt x="1369314" y="103759"/>
                </a:lnTo>
                <a:lnTo>
                  <a:pt x="1372869" y="109727"/>
                </a:lnTo>
                <a:lnTo>
                  <a:pt x="1376298" y="115824"/>
                </a:lnTo>
                <a:lnTo>
                  <a:pt x="1384172" y="117855"/>
                </a:lnTo>
                <a:lnTo>
                  <a:pt x="1390141" y="114300"/>
                </a:lnTo>
                <a:lnTo>
                  <a:pt x="1463349" y="71627"/>
                </a:lnTo>
                <a:lnTo>
                  <a:pt x="1459991" y="71627"/>
                </a:lnTo>
                <a:lnTo>
                  <a:pt x="1459991" y="69850"/>
                </a:lnTo>
                <a:lnTo>
                  <a:pt x="1453641" y="69850"/>
                </a:lnTo>
                <a:lnTo>
                  <a:pt x="1434918" y="58927"/>
                </a:lnTo>
                <a:close/>
              </a:path>
              <a:path w="1485264" h="1506854">
                <a:moveTo>
                  <a:pt x="755268" y="58927"/>
                </a:moveTo>
                <a:lnTo>
                  <a:pt x="742568" y="71627"/>
                </a:lnTo>
                <a:lnTo>
                  <a:pt x="755268" y="71627"/>
                </a:lnTo>
                <a:lnTo>
                  <a:pt x="755268" y="58927"/>
                </a:lnTo>
                <a:close/>
              </a:path>
              <a:path w="1485264" h="1506854">
                <a:moveTo>
                  <a:pt x="1434918" y="58927"/>
                </a:moveTo>
                <a:lnTo>
                  <a:pt x="755268" y="58927"/>
                </a:lnTo>
                <a:lnTo>
                  <a:pt x="755268" y="71627"/>
                </a:lnTo>
                <a:lnTo>
                  <a:pt x="1413147" y="71627"/>
                </a:lnTo>
                <a:lnTo>
                  <a:pt x="1434918" y="58927"/>
                </a:lnTo>
                <a:close/>
              </a:path>
              <a:path w="1485264" h="1506854">
                <a:moveTo>
                  <a:pt x="1463349" y="46227"/>
                </a:moveTo>
                <a:lnTo>
                  <a:pt x="1459991" y="46227"/>
                </a:lnTo>
                <a:lnTo>
                  <a:pt x="1459991" y="71627"/>
                </a:lnTo>
                <a:lnTo>
                  <a:pt x="1463349" y="71627"/>
                </a:lnTo>
                <a:lnTo>
                  <a:pt x="1485138" y="58927"/>
                </a:lnTo>
                <a:lnTo>
                  <a:pt x="1463349" y="46227"/>
                </a:lnTo>
                <a:close/>
              </a:path>
              <a:path w="1485264" h="1506854">
                <a:moveTo>
                  <a:pt x="1453641" y="48005"/>
                </a:moveTo>
                <a:lnTo>
                  <a:pt x="1434918" y="58927"/>
                </a:lnTo>
                <a:lnTo>
                  <a:pt x="1453641" y="69850"/>
                </a:lnTo>
                <a:lnTo>
                  <a:pt x="1453641" y="48005"/>
                </a:lnTo>
                <a:close/>
              </a:path>
              <a:path w="1485264" h="1506854">
                <a:moveTo>
                  <a:pt x="1459991" y="48005"/>
                </a:moveTo>
                <a:lnTo>
                  <a:pt x="1453641" y="48005"/>
                </a:lnTo>
                <a:lnTo>
                  <a:pt x="1453641" y="69850"/>
                </a:lnTo>
                <a:lnTo>
                  <a:pt x="1459991" y="69850"/>
                </a:lnTo>
                <a:lnTo>
                  <a:pt x="1459991" y="48005"/>
                </a:lnTo>
                <a:close/>
              </a:path>
              <a:path w="1485264" h="1506854">
                <a:moveTo>
                  <a:pt x="1384172" y="0"/>
                </a:moveTo>
                <a:lnTo>
                  <a:pt x="1376298" y="2031"/>
                </a:lnTo>
                <a:lnTo>
                  <a:pt x="1372869" y="8127"/>
                </a:lnTo>
                <a:lnTo>
                  <a:pt x="1369314" y="14097"/>
                </a:lnTo>
                <a:lnTo>
                  <a:pt x="1371345" y="21971"/>
                </a:lnTo>
                <a:lnTo>
                  <a:pt x="1377441" y="25400"/>
                </a:lnTo>
                <a:lnTo>
                  <a:pt x="1434918" y="58927"/>
                </a:lnTo>
                <a:lnTo>
                  <a:pt x="1453641" y="48005"/>
                </a:lnTo>
                <a:lnTo>
                  <a:pt x="1459991" y="48005"/>
                </a:lnTo>
                <a:lnTo>
                  <a:pt x="1459991" y="46227"/>
                </a:lnTo>
                <a:lnTo>
                  <a:pt x="1463349" y="46227"/>
                </a:lnTo>
                <a:lnTo>
                  <a:pt x="1390141" y="3555"/>
                </a:lnTo>
                <a:lnTo>
                  <a:pt x="13841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2020" y="1985772"/>
            <a:ext cx="624839" cy="17937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5327" y="2121789"/>
            <a:ext cx="484505" cy="1595755"/>
          </a:xfrm>
          <a:custGeom>
            <a:avLst/>
            <a:gdLst/>
            <a:ahLst/>
            <a:cxnLst/>
            <a:rect l="l" t="t" r="r" b="b"/>
            <a:pathLst>
              <a:path w="484504" h="1595754">
                <a:moveTo>
                  <a:pt x="412623" y="1563878"/>
                </a:moveTo>
                <a:lnTo>
                  <a:pt x="5714" y="1563878"/>
                </a:lnTo>
                <a:lnTo>
                  <a:pt x="0" y="1569593"/>
                </a:lnTo>
                <a:lnTo>
                  <a:pt x="0" y="1595247"/>
                </a:lnTo>
                <a:lnTo>
                  <a:pt x="25400" y="1595247"/>
                </a:lnTo>
                <a:lnTo>
                  <a:pt x="25400" y="1589278"/>
                </a:lnTo>
                <a:lnTo>
                  <a:pt x="12700" y="1589278"/>
                </a:lnTo>
                <a:lnTo>
                  <a:pt x="25400" y="1576578"/>
                </a:lnTo>
                <a:lnTo>
                  <a:pt x="412623" y="1576578"/>
                </a:lnTo>
                <a:lnTo>
                  <a:pt x="412623" y="1563878"/>
                </a:lnTo>
                <a:close/>
              </a:path>
              <a:path w="484504" h="1595754">
                <a:moveTo>
                  <a:pt x="25400" y="1576578"/>
                </a:moveTo>
                <a:lnTo>
                  <a:pt x="12700" y="1589278"/>
                </a:lnTo>
                <a:lnTo>
                  <a:pt x="25400" y="1589278"/>
                </a:lnTo>
                <a:lnTo>
                  <a:pt x="25400" y="1576578"/>
                </a:lnTo>
                <a:close/>
              </a:path>
              <a:path w="484504" h="1595754">
                <a:moveTo>
                  <a:pt x="438023" y="1563878"/>
                </a:moveTo>
                <a:lnTo>
                  <a:pt x="425323" y="1563878"/>
                </a:lnTo>
                <a:lnTo>
                  <a:pt x="412623" y="1576578"/>
                </a:lnTo>
                <a:lnTo>
                  <a:pt x="25400" y="1576578"/>
                </a:lnTo>
                <a:lnTo>
                  <a:pt x="25400" y="1589278"/>
                </a:lnTo>
                <a:lnTo>
                  <a:pt x="432308" y="1589278"/>
                </a:lnTo>
                <a:lnTo>
                  <a:pt x="438023" y="1583563"/>
                </a:lnTo>
                <a:lnTo>
                  <a:pt x="438023" y="1563878"/>
                </a:lnTo>
                <a:close/>
              </a:path>
              <a:path w="484504" h="1595754">
                <a:moveTo>
                  <a:pt x="425323" y="50346"/>
                </a:moveTo>
                <a:lnTo>
                  <a:pt x="412623" y="72117"/>
                </a:lnTo>
                <a:lnTo>
                  <a:pt x="412623" y="1576578"/>
                </a:lnTo>
                <a:lnTo>
                  <a:pt x="425323" y="1563878"/>
                </a:lnTo>
                <a:lnTo>
                  <a:pt x="438023" y="1563878"/>
                </a:lnTo>
                <a:lnTo>
                  <a:pt x="438023" y="72117"/>
                </a:lnTo>
                <a:lnTo>
                  <a:pt x="425323" y="50346"/>
                </a:lnTo>
                <a:close/>
              </a:path>
              <a:path w="484504" h="1595754">
                <a:moveTo>
                  <a:pt x="425323" y="0"/>
                </a:moveTo>
                <a:lnTo>
                  <a:pt x="366395" y="101091"/>
                </a:lnTo>
                <a:lnTo>
                  <a:pt x="368426" y="108838"/>
                </a:lnTo>
                <a:lnTo>
                  <a:pt x="380492" y="115824"/>
                </a:lnTo>
                <a:lnTo>
                  <a:pt x="388365" y="113791"/>
                </a:lnTo>
                <a:lnTo>
                  <a:pt x="391795" y="107823"/>
                </a:lnTo>
                <a:lnTo>
                  <a:pt x="412623" y="72117"/>
                </a:lnTo>
                <a:lnTo>
                  <a:pt x="412623" y="25146"/>
                </a:lnTo>
                <a:lnTo>
                  <a:pt x="439980" y="25146"/>
                </a:lnTo>
                <a:lnTo>
                  <a:pt x="425323" y="0"/>
                </a:lnTo>
                <a:close/>
              </a:path>
              <a:path w="484504" h="1595754">
                <a:moveTo>
                  <a:pt x="439980" y="25146"/>
                </a:moveTo>
                <a:lnTo>
                  <a:pt x="438023" y="25146"/>
                </a:lnTo>
                <a:lnTo>
                  <a:pt x="438023" y="72117"/>
                </a:lnTo>
                <a:lnTo>
                  <a:pt x="458850" y="107823"/>
                </a:lnTo>
                <a:lnTo>
                  <a:pt x="462407" y="113791"/>
                </a:lnTo>
                <a:lnTo>
                  <a:pt x="470153" y="115824"/>
                </a:lnTo>
                <a:lnTo>
                  <a:pt x="482219" y="108838"/>
                </a:lnTo>
                <a:lnTo>
                  <a:pt x="484250" y="101091"/>
                </a:lnTo>
                <a:lnTo>
                  <a:pt x="439980" y="25146"/>
                </a:lnTo>
                <a:close/>
              </a:path>
              <a:path w="484504" h="1595754">
                <a:moveTo>
                  <a:pt x="438023" y="25146"/>
                </a:moveTo>
                <a:lnTo>
                  <a:pt x="412623" y="25146"/>
                </a:lnTo>
                <a:lnTo>
                  <a:pt x="412623" y="72117"/>
                </a:lnTo>
                <a:lnTo>
                  <a:pt x="425323" y="50346"/>
                </a:lnTo>
                <a:lnTo>
                  <a:pt x="414400" y="31623"/>
                </a:lnTo>
                <a:lnTo>
                  <a:pt x="438023" y="31623"/>
                </a:lnTo>
                <a:lnTo>
                  <a:pt x="438023" y="25146"/>
                </a:lnTo>
                <a:close/>
              </a:path>
              <a:path w="484504" h="1595754">
                <a:moveTo>
                  <a:pt x="438023" y="31623"/>
                </a:moveTo>
                <a:lnTo>
                  <a:pt x="436245" y="31623"/>
                </a:lnTo>
                <a:lnTo>
                  <a:pt x="425323" y="50346"/>
                </a:lnTo>
                <a:lnTo>
                  <a:pt x="438023" y="72117"/>
                </a:lnTo>
                <a:lnTo>
                  <a:pt x="438023" y="31623"/>
                </a:lnTo>
                <a:close/>
              </a:path>
              <a:path w="484504" h="1595754">
                <a:moveTo>
                  <a:pt x="436245" y="31623"/>
                </a:moveTo>
                <a:lnTo>
                  <a:pt x="414400" y="31623"/>
                </a:lnTo>
                <a:lnTo>
                  <a:pt x="425323" y="50346"/>
                </a:lnTo>
                <a:lnTo>
                  <a:pt x="436245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28431" y="10693"/>
            <a:ext cx="1083297" cy="10420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46</a:t>
            </a:fld>
            <a:endParaRPr spc="-6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90" y="614044"/>
            <a:ext cx="1219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2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541" rIns="0" bIns="0" rtlCol="0">
            <a:spAutoFit/>
          </a:bodyPr>
          <a:lstStyle/>
          <a:p>
            <a:pPr marL="1544320" marR="5080" indent="-1532255">
              <a:lnSpc>
                <a:spcPct val="100000"/>
              </a:lnSpc>
              <a:spcBef>
                <a:spcPts val="100"/>
              </a:spcBef>
            </a:pPr>
            <a:r>
              <a:rPr sz="1800" spc="-210" dirty="0"/>
              <a:t>ANSİYONLU </a:t>
            </a:r>
            <a:r>
              <a:rPr sz="1800" spc="-254" dirty="0"/>
              <a:t>OKULLARDA </a:t>
            </a:r>
            <a:r>
              <a:rPr sz="1800" spc="-225" dirty="0"/>
              <a:t>‘’BEYAZ </a:t>
            </a:r>
            <a:r>
              <a:rPr sz="1800" spc="-295" dirty="0"/>
              <a:t>BAYRAK </a:t>
            </a:r>
            <a:r>
              <a:rPr sz="1800" spc="-250" dirty="0"/>
              <a:t>OKUL </a:t>
            </a:r>
            <a:r>
              <a:rPr sz="1800" spc="-155" dirty="0"/>
              <a:t>DENETİM </a:t>
            </a:r>
            <a:r>
              <a:rPr sz="1800" spc="-120" dirty="0"/>
              <a:t>FORMU’NUN’’  </a:t>
            </a:r>
            <a:r>
              <a:rPr sz="1800" spc="-180" dirty="0"/>
              <a:t>DOLDURMA </a:t>
            </a:r>
            <a:r>
              <a:rPr sz="1800" spc="-235" dirty="0"/>
              <a:t>VE </a:t>
            </a:r>
            <a:r>
              <a:rPr sz="1800" spc="-180" dirty="0"/>
              <a:t>PUANLAMA</a:t>
            </a:r>
            <a:r>
              <a:rPr sz="1800" spc="-130" dirty="0"/>
              <a:t> </a:t>
            </a:r>
            <a:r>
              <a:rPr sz="1800" spc="-220" dirty="0"/>
              <a:t>İŞLEMLERİ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447553" y="1124788"/>
            <a:ext cx="8089355" cy="5472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6882" y="1398727"/>
            <a:ext cx="4205605" cy="215900"/>
          </a:xfrm>
          <a:custGeom>
            <a:avLst/>
            <a:gdLst/>
            <a:ahLst/>
            <a:cxnLst/>
            <a:rect l="l" t="t" r="r" b="b"/>
            <a:pathLst>
              <a:path w="4205605" h="215900">
                <a:moveTo>
                  <a:pt x="0" y="215442"/>
                </a:moveTo>
                <a:lnTo>
                  <a:pt x="4205478" y="215442"/>
                </a:lnTo>
                <a:lnTo>
                  <a:pt x="4205478" y="0"/>
                </a:lnTo>
                <a:lnTo>
                  <a:pt x="0" y="0"/>
                </a:lnTo>
                <a:lnTo>
                  <a:pt x="0" y="21544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7994" y="1424432"/>
            <a:ext cx="36823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60" dirty="0">
                <a:solidFill>
                  <a:srgbClr val="FF0000"/>
                </a:solidFill>
                <a:latin typeface="Arial"/>
                <a:cs typeface="Arial"/>
              </a:rPr>
              <a:t>Personelin </a:t>
            </a:r>
            <a:r>
              <a:rPr sz="800" b="1" spc="-50" dirty="0">
                <a:solidFill>
                  <a:srgbClr val="FF0000"/>
                </a:solidFill>
                <a:latin typeface="Arial"/>
                <a:cs typeface="Arial"/>
              </a:rPr>
              <a:t>Hijyen </a:t>
            </a:r>
            <a:r>
              <a:rPr sz="800" b="1" spc="-5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800" b="1" spc="-65" dirty="0">
                <a:solidFill>
                  <a:srgbClr val="FF0000"/>
                </a:solidFill>
                <a:latin typeface="Arial"/>
                <a:cs typeface="Arial"/>
              </a:rPr>
              <a:t>sanitasyon </a:t>
            </a:r>
            <a:r>
              <a:rPr sz="800" b="1" spc="-45" dirty="0">
                <a:solidFill>
                  <a:srgbClr val="FF0000"/>
                </a:solidFill>
                <a:latin typeface="Arial"/>
                <a:cs typeface="Arial"/>
              </a:rPr>
              <a:t>eğitimi </a:t>
            </a:r>
            <a:r>
              <a:rPr sz="800" b="1" spc="-60" dirty="0">
                <a:solidFill>
                  <a:srgbClr val="FF0000"/>
                </a:solidFill>
                <a:latin typeface="Arial"/>
                <a:cs typeface="Arial"/>
              </a:rPr>
              <a:t>almış </a:t>
            </a:r>
            <a:r>
              <a:rPr sz="800" b="1" spc="-65" dirty="0">
                <a:solidFill>
                  <a:srgbClr val="FF0000"/>
                </a:solidFill>
                <a:latin typeface="Arial"/>
                <a:cs typeface="Arial"/>
              </a:rPr>
              <a:t>olduğunu </a:t>
            </a:r>
            <a:r>
              <a:rPr sz="800" b="1" spc="-60" dirty="0">
                <a:solidFill>
                  <a:srgbClr val="FF0000"/>
                </a:solidFill>
                <a:latin typeface="Arial"/>
                <a:cs typeface="Arial"/>
              </a:rPr>
              <a:t>gösteren </a:t>
            </a:r>
            <a:r>
              <a:rPr sz="800" b="1" spc="-50" dirty="0">
                <a:solidFill>
                  <a:srgbClr val="FF0000"/>
                </a:solidFill>
                <a:latin typeface="Arial"/>
                <a:cs typeface="Arial"/>
              </a:rPr>
              <a:t>belgelere</a:t>
            </a:r>
            <a:r>
              <a:rPr sz="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45" dirty="0">
                <a:solidFill>
                  <a:srgbClr val="FF0000"/>
                </a:solidFill>
                <a:latin typeface="Arial"/>
                <a:cs typeface="Arial"/>
              </a:rPr>
              <a:t>bakılacaktır.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48939" y="1370075"/>
            <a:ext cx="454151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91866" y="1447546"/>
            <a:ext cx="255270" cy="118110"/>
          </a:xfrm>
          <a:custGeom>
            <a:avLst/>
            <a:gdLst/>
            <a:ahLst/>
            <a:cxnLst/>
            <a:rect l="l" t="t" r="r" b="b"/>
            <a:pathLst>
              <a:path w="255269" h="118109">
                <a:moveTo>
                  <a:pt x="204669" y="58927"/>
                </a:moveTo>
                <a:lnTo>
                  <a:pt x="147192" y="92455"/>
                </a:lnTo>
                <a:lnTo>
                  <a:pt x="141223" y="96012"/>
                </a:lnTo>
                <a:lnTo>
                  <a:pt x="139064" y="103758"/>
                </a:lnTo>
                <a:lnTo>
                  <a:pt x="142620" y="109727"/>
                </a:lnTo>
                <a:lnTo>
                  <a:pt x="146176" y="115824"/>
                </a:lnTo>
                <a:lnTo>
                  <a:pt x="153923" y="117855"/>
                </a:lnTo>
                <a:lnTo>
                  <a:pt x="233228" y="71627"/>
                </a:lnTo>
                <a:lnTo>
                  <a:pt x="229869" y="71627"/>
                </a:lnTo>
                <a:lnTo>
                  <a:pt x="229869" y="69850"/>
                </a:lnTo>
                <a:lnTo>
                  <a:pt x="223392" y="69850"/>
                </a:lnTo>
                <a:lnTo>
                  <a:pt x="204669" y="58927"/>
                </a:lnTo>
                <a:close/>
              </a:path>
              <a:path w="255269" h="118109">
                <a:moveTo>
                  <a:pt x="182898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182898" y="71627"/>
                </a:lnTo>
                <a:lnTo>
                  <a:pt x="204669" y="58927"/>
                </a:lnTo>
                <a:lnTo>
                  <a:pt x="182898" y="46227"/>
                </a:lnTo>
                <a:close/>
              </a:path>
              <a:path w="255269" h="118109">
                <a:moveTo>
                  <a:pt x="233227" y="46227"/>
                </a:moveTo>
                <a:lnTo>
                  <a:pt x="229869" y="46227"/>
                </a:lnTo>
                <a:lnTo>
                  <a:pt x="229869" y="71627"/>
                </a:lnTo>
                <a:lnTo>
                  <a:pt x="233228" y="71627"/>
                </a:lnTo>
                <a:lnTo>
                  <a:pt x="255015" y="58927"/>
                </a:lnTo>
                <a:lnTo>
                  <a:pt x="233227" y="46227"/>
                </a:lnTo>
                <a:close/>
              </a:path>
              <a:path w="255269" h="118109">
                <a:moveTo>
                  <a:pt x="223392" y="48005"/>
                </a:moveTo>
                <a:lnTo>
                  <a:pt x="204669" y="58927"/>
                </a:lnTo>
                <a:lnTo>
                  <a:pt x="223392" y="69850"/>
                </a:lnTo>
                <a:lnTo>
                  <a:pt x="223392" y="48005"/>
                </a:lnTo>
                <a:close/>
              </a:path>
              <a:path w="255269" h="118109">
                <a:moveTo>
                  <a:pt x="229869" y="48005"/>
                </a:moveTo>
                <a:lnTo>
                  <a:pt x="223392" y="48005"/>
                </a:lnTo>
                <a:lnTo>
                  <a:pt x="223392" y="69850"/>
                </a:lnTo>
                <a:lnTo>
                  <a:pt x="229869" y="69850"/>
                </a:lnTo>
                <a:lnTo>
                  <a:pt x="229869" y="48005"/>
                </a:lnTo>
                <a:close/>
              </a:path>
              <a:path w="255269" h="118109">
                <a:moveTo>
                  <a:pt x="153923" y="0"/>
                </a:moveTo>
                <a:lnTo>
                  <a:pt x="146176" y="2031"/>
                </a:lnTo>
                <a:lnTo>
                  <a:pt x="142620" y="8127"/>
                </a:lnTo>
                <a:lnTo>
                  <a:pt x="139064" y="14096"/>
                </a:lnTo>
                <a:lnTo>
                  <a:pt x="141223" y="21970"/>
                </a:lnTo>
                <a:lnTo>
                  <a:pt x="204669" y="58927"/>
                </a:lnTo>
                <a:lnTo>
                  <a:pt x="223392" y="48005"/>
                </a:lnTo>
                <a:lnTo>
                  <a:pt x="229869" y="48005"/>
                </a:lnTo>
                <a:lnTo>
                  <a:pt x="229869" y="46227"/>
                </a:lnTo>
                <a:lnTo>
                  <a:pt x="233227" y="46227"/>
                </a:lnTo>
                <a:lnTo>
                  <a:pt x="1539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58459" y="6309321"/>
            <a:ext cx="2017395" cy="21590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315"/>
              </a:spcBef>
            </a:pPr>
            <a:r>
              <a:rPr sz="800" b="1" spc="-95" dirty="0">
                <a:solidFill>
                  <a:srgbClr val="FF0000"/>
                </a:solidFill>
                <a:latin typeface="Arial"/>
                <a:cs typeface="Arial"/>
              </a:rPr>
              <a:t>Çöp </a:t>
            </a:r>
            <a:r>
              <a:rPr sz="800" b="1" spc="-65" dirty="0">
                <a:solidFill>
                  <a:srgbClr val="FF0000"/>
                </a:solidFill>
                <a:latin typeface="Arial"/>
                <a:cs typeface="Arial"/>
              </a:rPr>
              <a:t>kovası </a:t>
            </a:r>
            <a:r>
              <a:rPr sz="800" b="1" spc="-70" dirty="0">
                <a:solidFill>
                  <a:srgbClr val="FF0000"/>
                </a:solidFill>
                <a:latin typeface="Arial"/>
                <a:cs typeface="Arial"/>
              </a:rPr>
              <a:t>kapaksız ise </a:t>
            </a:r>
            <a:r>
              <a:rPr sz="800" b="1" spc="-4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800" b="1" spc="-70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r>
              <a:rPr sz="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45" dirty="0">
                <a:solidFill>
                  <a:srgbClr val="FF0000"/>
                </a:solidFill>
                <a:latin typeface="Arial"/>
                <a:cs typeface="Arial"/>
              </a:rPr>
              <a:t>verilecektir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28431" y="10693"/>
            <a:ext cx="1083297" cy="1042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47</a:t>
            </a:fld>
            <a:endParaRPr spc="-6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770" y="1484845"/>
            <a:ext cx="8246509" cy="4080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4290" y="614044"/>
            <a:ext cx="1219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2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541" rIns="0" bIns="0" rtlCol="0">
            <a:spAutoFit/>
          </a:bodyPr>
          <a:lstStyle/>
          <a:p>
            <a:pPr marL="1544320" marR="5080" indent="-1532255">
              <a:lnSpc>
                <a:spcPct val="100000"/>
              </a:lnSpc>
              <a:spcBef>
                <a:spcPts val="100"/>
              </a:spcBef>
            </a:pPr>
            <a:r>
              <a:rPr sz="1800" spc="-210" dirty="0"/>
              <a:t>ANSİYONLU </a:t>
            </a:r>
            <a:r>
              <a:rPr sz="1800" spc="-254" dirty="0"/>
              <a:t>OKULLARDA </a:t>
            </a:r>
            <a:r>
              <a:rPr sz="1800" spc="-225" dirty="0"/>
              <a:t>‘’BEYAZ </a:t>
            </a:r>
            <a:r>
              <a:rPr sz="1800" spc="-295" dirty="0"/>
              <a:t>BAYRAK </a:t>
            </a:r>
            <a:r>
              <a:rPr sz="1800" spc="-250" dirty="0"/>
              <a:t>OKUL </a:t>
            </a:r>
            <a:r>
              <a:rPr sz="1800" spc="-155" dirty="0"/>
              <a:t>DENETİM </a:t>
            </a:r>
            <a:r>
              <a:rPr sz="1800" spc="-120" dirty="0"/>
              <a:t>FORMU’NUN’’  </a:t>
            </a:r>
            <a:r>
              <a:rPr sz="1800" spc="-180" dirty="0"/>
              <a:t>DOLDURMA </a:t>
            </a:r>
            <a:r>
              <a:rPr sz="1800" spc="-235" dirty="0"/>
              <a:t>VE </a:t>
            </a:r>
            <a:r>
              <a:rPr sz="1800" spc="-180" dirty="0"/>
              <a:t>PUANLAMA</a:t>
            </a:r>
            <a:r>
              <a:rPr sz="1800" spc="-130" dirty="0"/>
              <a:t> </a:t>
            </a:r>
            <a:r>
              <a:rPr sz="1800" spc="-220" dirty="0"/>
              <a:t>İŞLEMLERİ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4716017" y="1205014"/>
            <a:ext cx="3888740" cy="246379"/>
          </a:xfrm>
          <a:custGeom>
            <a:avLst/>
            <a:gdLst/>
            <a:ahLst/>
            <a:cxnLst/>
            <a:rect l="l" t="t" r="r" b="b"/>
            <a:pathLst>
              <a:path w="3888740" h="246380">
                <a:moveTo>
                  <a:pt x="0" y="246214"/>
                </a:moveTo>
                <a:lnTo>
                  <a:pt x="3888486" y="246214"/>
                </a:lnTo>
                <a:lnTo>
                  <a:pt x="3888486" y="0"/>
                </a:lnTo>
                <a:lnTo>
                  <a:pt x="0" y="0"/>
                </a:lnTo>
                <a:lnTo>
                  <a:pt x="0" y="246214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35397" y="1230579"/>
            <a:ext cx="3648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İlkyardım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eğitimi </a:t>
            </a:r>
            <a:r>
              <a:rPr sz="1000" b="1" spc="-80" dirty="0">
                <a:solidFill>
                  <a:srgbClr val="FF0000"/>
                </a:solidFill>
                <a:latin typeface="Arial"/>
                <a:cs typeface="Arial"/>
              </a:rPr>
              <a:t>almış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en </a:t>
            </a:r>
            <a:r>
              <a:rPr sz="1000" b="1" spc="-85" dirty="0">
                <a:solidFill>
                  <a:srgbClr val="FF0000"/>
                </a:solidFill>
                <a:latin typeface="Arial"/>
                <a:cs typeface="Arial"/>
              </a:rPr>
              <a:t>az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sz="1000" b="1" spc="-70" dirty="0">
                <a:solidFill>
                  <a:srgbClr val="FF0000"/>
                </a:solidFill>
                <a:latin typeface="Arial"/>
                <a:cs typeface="Arial"/>
              </a:rPr>
              <a:t>personel çalıştırma </a:t>
            </a:r>
            <a:r>
              <a:rPr sz="1000" b="1" spc="-60" dirty="0">
                <a:solidFill>
                  <a:srgbClr val="FF0000"/>
                </a:solidFill>
                <a:latin typeface="Arial"/>
                <a:cs typeface="Arial"/>
              </a:rPr>
              <a:t>şartı</a:t>
            </a:r>
            <a:r>
              <a:rPr sz="1000" b="1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0000"/>
                </a:solidFill>
                <a:latin typeface="Arial"/>
                <a:cs typeface="Arial"/>
              </a:rPr>
              <a:t>aranacaktır.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98035" y="1203960"/>
            <a:ext cx="774191" cy="716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9946" y="1280541"/>
            <a:ext cx="576580" cy="577215"/>
          </a:xfrm>
          <a:custGeom>
            <a:avLst/>
            <a:gdLst/>
            <a:ahLst/>
            <a:cxnLst/>
            <a:rect l="l" t="t" r="r" b="b"/>
            <a:pathLst>
              <a:path w="576579" h="577214">
                <a:moveTo>
                  <a:pt x="275336" y="551561"/>
                </a:moveTo>
                <a:lnTo>
                  <a:pt x="0" y="551561"/>
                </a:lnTo>
                <a:lnTo>
                  <a:pt x="0" y="576961"/>
                </a:lnTo>
                <a:lnTo>
                  <a:pt x="295020" y="576961"/>
                </a:lnTo>
                <a:lnTo>
                  <a:pt x="300736" y="571246"/>
                </a:lnTo>
                <a:lnTo>
                  <a:pt x="300736" y="564261"/>
                </a:lnTo>
                <a:lnTo>
                  <a:pt x="275336" y="564261"/>
                </a:lnTo>
                <a:lnTo>
                  <a:pt x="275336" y="551561"/>
                </a:lnTo>
                <a:close/>
              </a:path>
              <a:path w="576579" h="577214">
                <a:moveTo>
                  <a:pt x="504081" y="46228"/>
                </a:moveTo>
                <a:lnTo>
                  <a:pt x="281050" y="46228"/>
                </a:lnTo>
                <a:lnTo>
                  <a:pt x="275336" y="51943"/>
                </a:lnTo>
                <a:lnTo>
                  <a:pt x="275336" y="564261"/>
                </a:lnTo>
                <a:lnTo>
                  <a:pt x="288036" y="551561"/>
                </a:lnTo>
                <a:lnTo>
                  <a:pt x="300736" y="551561"/>
                </a:lnTo>
                <a:lnTo>
                  <a:pt x="300736" y="71628"/>
                </a:lnTo>
                <a:lnTo>
                  <a:pt x="288036" y="71628"/>
                </a:lnTo>
                <a:lnTo>
                  <a:pt x="300736" y="58928"/>
                </a:lnTo>
                <a:lnTo>
                  <a:pt x="525852" y="58928"/>
                </a:lnTo>
                <a:lnTo>
                  <a:pt x="504081" y="46228"/>
                </a:lnTo>
                <a:close/>
              </a:path>
              <a:path w="576579" h="577214">
                <a:moveTo>
                  <a:pt x="300736" y="551561"/>
                </a:moveTo>
                <a:lnTo>
                  <a:pt x="288036" y="551561"/>
                </a:lnTo>
                <a:lnTo>
                  <a:pt x="275336" y="564261"/>
                </a:lnTo>
                <a:lnTo>
                  <a:pt x="300736" y="564261"/>
                </a:lnTo>
                <a:lnTo>
                  <a:pt x="300736" y="551561"/>
                </a:lnTo>
                <a:close/>
              </a:path>
              <a:path w="576579" h="577214">
                <a:moveTo>
                  <a:pt x="525852" y="58928"/>
                </a:moveTo>
                <a:lnTo>
                  <a:pt x="468375" y="92456"/>
                </a:lnTo>
                <a:lnTo>
                  <a:pt x="462279" y="95885"/>
                </a:lnTo>
                <a:lnTo>
                  <a:pt x="460248" y="103759"/>
                </a:lnTo>
                <a:lnTo>
                  <a:pt x="463803" y="109728"/>
                </a:lnTo>
                <a:lnTo>
                  <a:pt x="467232" y="115824"/>
                </a:lnTo>
                <a:lnTo>
                  <a:pt x="475106" y="117856"/>
                </a:lnTo>
                <a:lnTo>
                  <a:pt x="481075" y="114300"/>
                </a:lnTo>
                <a:lnTo>
                  <a:pt x="554283" y="71628"/>
                </a:lnTo>
                <a:lnTo>
                  <a:pt x="550926" y="71628"/>
                </a:lnTo>
                <a:lnTo>
                  <a:pt x="550926" y="69850"/>
                </a:lnTo>
                <a:lnTo>
                  <a:pt x="544576" y="69850"/>
                </a:lnTo>
                <a:lnTo>
                  <a:pt x="525852" y="58928"/>
                </a:lnTo>
                <a:close/>
              </a:path>
              <a:path w="576579" h="577214">
                <a:moveTo>
                  <a:pt x="300736" y="58928"/>
                </a:moveTo>
                <a:lnTo>
                  <a:pt x="288036" y="71628"/>
                </a:lnTo>
                <a:lnTo>
                  <a:pt x="300736" y="71628"/>
                </a:lnTo>
                <a:lnTo>
                  <a:pt x="300736" y="58928"/>
                </a:lnTo>
                <a:close/>
              </a:path>
              <a:path w="576579" h="577214">
                <a:moveTo>
                  <a:pt x="525852" y="58928"/>
                </a:moveTo>
                <a:lnTo>
                  <a:pt x="300736" y="58928"/>
                </a:lnTo>
                <a:lnTo>
                  <a:pt x="300736" y="71628"/>
                </a:lnTo>
                <a:lnTo>
                  <a:pt x="504081" y="71628"/>
                </a:lnTo>
                <a:lnTo>
                  <a:pt x="525852" y="58928"/>
                </a:lnTo>
                <a:close/>
              </a:path>
              <a:path w="576579" h="577214">
                <a:moveTo>
                  <a:pt x="554283" y="46228"/>
                </a:moveTo>
                <a:lnTo>
                  <a:pt x="550926" y="46228"/>
                </a:lnTo>
                <a:lnTo>
                  <a:pt x="550926" y="71628"/>
                </a:lnTo>
                <a:lnTo>
                  <a:pt x="554283" y="71628"/>
                </a:lnTo>
                <a:lnTo>
                  <a:pt x="576071" y="58928"/>
                </a:lnTo>
                <a:lnTo>
                  <a:pt x="554283" y="46228"/>
                </a:lnTo>
                <a:close/>
              </a:path>
              <a:path w="576579" h="577214">
                <a:moveTo>
                  <a:pt x="544576" y="48006"/>
                </a:moveTo>
                <a:lnTo>
                  <a:pt x="525852" y="58928"/>
                </a:lnTo>
                <a:lnTo>
                  <a:pt x="544576" y="69850"/>
                </a:lnTo>
                <a:lnTo>
                  <a:pt x="544576" y="48006"/>
                </a:lnTo>
                <a:close/>
              </a:path>
              <a:path w="576579" h="577214">
                <a:moveTo>
                  <a:pt x="550926" y="48006"/>
                </a:moveTo>
                <a:lnTo>
                  <a:pt x="544576" y="48006"/>
                </a:lnTo>
                <a:lnTo>
                  <a:pt x="544576" y="69850"/>
                </a:lnTo>
                <a:lnTo>
                  <a:pt x="550926" y="69850"/>
                </a:lnTo>
                <a:lnTo>
                  <a:pt x="550926" y="48006"/>
                </a:lnTo>
                <a:close/>
              </a:path>
              <a:path w="576579" h="577214">
                <a:moveTo>
                  <a:pt x="475106" y="0"/>
                </a:moveTo>
                <a:lnTo>
                  <a:pt x="467232" y="2032"/>
                </a:lnTo>
                <a:lnTo>
                  <a:pt x="463803" y="8128"/>
                </a:lnTo>
                <a:lnTo>
                  <a:pt x="460248" y="14097"/>
                </a:lnTo>
                <a:lnTo>
                  <a:pt x="462279" y="21844"/>
                </a:lnTo>
                <a:lnTo>
                  <a:pt x="525852" y="58928"/>
                </a:lnTo>
                <a:lnTo>
                  <a:pt x="544576" y="48006"/>
                </a:lnTo>
                <a:lnTo>
                  <a:pt x="550926" y="48006"/>
                </a:lnTo>
                <a:lnTo>
                  <a:pt x="550926" y="46228"/>
                </a:lnTo>
                <a:lnTo>
                  <a:pt x="554283" y="46228"/>
                </a:lnTo>
                <a:lnTo>
                  <a:pt x="481075" y="3556"/>
                </a:lnTo>
                <a:lnTo>
                  <a:pt x="4751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28431" y="10693"/>
            <a:ext cx="1083297" cy="1042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48</a:t>
            </a:fld>
            <a:endParaRPr spc="-6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911" y="1294937"/>
            <a:ext cx="7247597" cy="4889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9589" y="361569"/>
            <a:ext cx="554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5080" indent="-282575">
              <a:lnSpc>
                <a:spcPct val="100000"/>
              </a:lnSpc>
              <a:spcBef>
                <a:spcPts val="100"/>
              </a:spcBef>
            </a:pPr>
            <a:r>
              <a:rPr sz="1800" b="1" spc="-225" dirty="0">
                <a:solidFill>
                  <a:srgbClr val="FF0000"/>
                </a:solidFill>
                <a:latin typeface="Arial"/>
                <a:cs typeface="Arial"/>
              </a:rPr>
              <a:t>PANSİYONLU </a:t>
            </a:r>
            <a:r>
              <a:rPr sz="1800" b="1" spc="-254" dirty="0">
                <a:solidFill>
                  <a:srgbClr val="FF0000"/>
                </a:solidFill>
                <a:latin typeface="Arial"/>
                <a:cs typeface="Arial"/>
              </a:rPr>
              <a:t>OKULLARDA </a:t>
            </a:r>
            <a:r>
              <a:rPr sz="1800" b="1" spc="-225" dirty="0">
                <a:solidFill>
                  <a:srgbClr val="FF0000"/>
                </a:solidFill>
                <a:latin typeface="Arial"/>
                <a:cs typeface="Arial"/>
              </a:rPr>
              <a:t>‘’BEYAZ </a:t>
            </a:r>
            <a:r>
              <a:rPr sz="1800" b="1" spc="-295" dirty="0">
                <a:solidFill>
                  <a:srgbClr val="FF0000"/>
                </a:solidFill>
                <a:latin typeface="Arial"/>
                <a:cs typeface="Arial"/>
              </a:rPr>
              <a:t>BAYRAK </a:t>
            </a:r>
            <a:r>
              <a:rPr sz="1800" b="1" spc="-250" dirty="0">
                <a:solidFill>
                  <a:srgbClr val="FF0000"/>
                </a:solidFill>
                <a:latin typeface="Arial"/>
                <a:cs typeface="Arial"/>
              </a:rPr>
              <a:t>OKUL </a:t>
            </a:r>
            <a:r>
              <a:rPr sz="1800" b="1" spc="-155" dirty="0">
                <a:solidFill>
                  <a:srgbClr val="FF0000"/>
                </a:solidFill>
                <a:latin typeface="Arial"/>
                <a:cs typeface="Arial"/>
              </a:rPr>
              <a:t>DENETİM  </a:t>
            </a:r>
            <a:r>
              <a:rPr sz="1800" b="1" spc="-140" dirty="0">
                <a:solidFill>
                  <a:srgbClr val="FF0000"/>
                </a:solidFill>
                <a:latin typeface="Arial"/>
                <a:cs typeface="Arial"/>
              </a:rPr>
              <a:t>FORMU’NUN 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DOLDURMA </a:t>
            </a:r>
            <a:r>
              <a:rPr sz="1800" b="1" spc="-23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PUANLAMA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20" dirty="0">
                <a:solidFill>
                  <a:srgbClr val="FF0000"/>
                </a:solidFill>
                <a:latin typeface="Arial"/>
                <a:cs typeface="Arial"/>
              </a:rPr>
              <a:t>İŞLEMLERİ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8431" y="10693"/>
            <a:ext cx="1083297" cy="1032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49</a:t>
            </a:fld>
            <a:endParaRPr spc="-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257937"/>
            <a:ext cx="8450580" cy="575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9665">
              <a:lnSpc>
                <a:spcPct val="100000"/>
              </a:lnSpc>
              <a:spcBef>
                <a:spcPts val="100"/>
              </a:spcBef>
            </a:pPr>
            <a:r>
              <a:rPr sz="2600" u="heavy" spc="-6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3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‘’BEYAZ </a:t>
            </a:r>
            <a:r>
              <a:rPr sz="2600" b="1" u="heavy" spc="-4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BAYRAK </a:t>
            </a:r>
            <a:r>
              <a:rPr sz="2600" b="1" u="heavy" spc="-2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İŞBİRLİĞİ </a:t>
            </a:r>
            <a:r>
              <a:rPr sz="2600" b="1" u="heavy" spc="-3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PROTOKOLÜ’’</a:t>
            </a:r>
            <a:r>
              <a:rPr sz="2600" b="1" u="heavy" spc="-3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1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NÜN</a:t>
            </a:r>
            <a:endParaRPr sz="2600">
              <a:latin typeface="Arial"/>
              <a:cs typeface="Arial"/>
            </a:endParaRPr>
          </a:p>
          <a:p>
            <a:pPr marL="2812415">
              <a:lnSpc>
                <a:spcPct val="100000"/>
              </a:lnSpc>
            </a:pPr>
            <a:r>
              <a:rPr sz="2600" u="heavy" spc="-6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3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REVİZE</a:t>
            </a:r>
            <a:r>
              <a:rPr sz="2600" b="1" u="heavy" spc="-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2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DÖNEMLERİ;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25" dirty="0">
                <a:latin typeface="Arial"/>
                <a:cs typeface="Arial"/>
              </a:rPr>
              <a:t>Milli </a:t>
            </a:r>
            <a:r>
              <a:rPr sz="2700" spc="-110" dirty="0">
                <a:latin typeface="Arial"/>
                <a:cs typeface="Arial"/>
              </a:rPr>
              <a:t>Eğitim </a:t>
            </a:r>
            <a:r>
              <a:rPr sz="2700" spc="-165" dirty="0">
                <a:latin typeface="Arial"/>
                <a:cs typeface="Arial"/>
              </a:rPr>
              <a:t>Bakanlığı </a:t>
            </a:r>
            <a:r>
              <a:rPr sz="2700" spc="-160" dirty="0">
                <a:latin typeface="Arial"/>
                <a:cs typeface="Arial"/>
              </a:rPr>
              <a:t>ve </a:t>
            </a:r>
            <a:r>
              <a:rPr sz="2700" spc="-210" dirty="0">
                <a:latin typeface="Arial"/>
                <a:cs typeface="Arial"/>
              </a:rPr>
              <a:t>Sağlık </a:t>
            </a:r>
            <a:r>
              <a:rPr sz="2700" spc="-165" dirty="0">
                <a:latin typeface="Arial"/>
                <a:cs typeface="Arial"/>
              </a:rPr>
              <a:t>Bakanlığı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arasında;</a:t>
            </a:r>
            <a:endParaRPr sz="2700">
              <a:latin typeface="Arial"/>
              <a:cs typeface="Arial"/>
            </a:endParaRPr>
          </a:p>
          <a:p>
            <a:pPr marL="355600" marR="302260" indent="-342900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b="1" spc="-120" dirty="0">
                <a:solidFill>
                  <a:srgbClr val="FF0000"/>
                </a:solidFill>
                <a:latin typeface="Arial"/>
                <a:cs typeface="Arial"/>
              </a:rPr>
              <a:t>03.08.2006 </a:t>
            </a:r>
            <a:r>
              <a:rPr sz="2700" spc="-55" dirty="0">
                <a:latin typeface="Arial"/>
                <a:cs typeface="Arial"/>
              </a:rPr>
              <a:t>tarihinden </a:t>
            </a:r>
            <a:r>
              <a:rPr sz="2700" spc="-45" dirty="0">
                <a:latin typeface="Arial"/>
                <a:cs typeface="Arial"/>
              </a:rPr>
              <a:t>itibaren </a:t>
            </a:r>
            <a:r>
              <a:rPr sz="2700" spc="-50" dirty="0">
                <a:latin typeface="Arial"/>
                <a:cs typeface="Arial"/>
              </a:rPr>
              <a:t>yürütülen </a:t>
            </a:r>
            <a:r>
              <a:rPr sz="2700" b="1" spc="-195" dirty="0">
                <a:solidFill>
                  <a:srgbClr val="FF0000"/>
                </a:solidFill>
                <a:latin typeface="Arial"/>
                <a:cs typeface="Arial"/>
              </a:rPr>
              <a:t>''Beyaz</a:t>
            </a:r>
            <a:r>
              <a:rPr sz="2700" b="1" spc="-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spc="-235" dirty="0">
                <a:solidFill>
                  <a:srgbClr val="FF0000"/>
                </a:solidFill>
                <a:latin typeface="Arial"/>
                <a:cs typeface="Arial"/>
              </a:rPr>
              <a:t>Bayrak  </a:t>
            </a:r>
            <a:r>
              <a:rPr sz="2700" b="1" spc="-165" dirty="0">
                <a:solidFill>
                  <a:srgbClr val="FF0000"/>
                </a:solidFill>
                <a:latin typeface="Arial"/>
                <a:cs typeface="Arial"/>
              </a:rPr>
              <a:t>İşbirliği</a:t>
            </a:r>
            <a:r>
              <a:rPr sz="27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spc="-160" dirty="0">
                <a:solidFill>
                  <a:srgbClr val="FF0000"/>
                </a:solidFill>
                <a:latin typeface="Arial"/>
                <a:cs typeface="Arial"/>
              </a:rPr>
              <a:t>Protokolü'‘</a:t>
            </a:r>
            <a:endParaRPr sz="2700">
              <a:latin typeface="Arial"/>
              <a:cs typeface="Arial"/>
            </a:endParaRPr>
          </a:p>
          <a:p>
            <a:pPr marL="355600" marR="37465" indent="-342900">
              <a:lnSpc>
                <a:spcPts val="292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  <a:tab pos="356235" algn="l"/>
                <a:tab pos="8044180" algn="l"/>
              </a:tabLst>
            </a:pPr>
            <a:r>
              <a:rPr sz="2700" b="1" spc="-114" dirty="0">
                <a:solidFill>
                  <a:srgbClr val="FF0000"/>
                </a:solidFill>
                <a:latin typeface="Arial"/>
                <a:cs typeface="Arial"/>
              </a:rPr>
              <a:t>05.06.201</a:t>
            </a:r>
            <a:r>
              <a:rPr sz="2700" b="1" spc="-12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700" b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t</a:t>
            </a:r>
            <a:r>
              <a:rPr sz="2700" spc="-55" dirty="0">
                <a:latin typeface="Arial"/>
                <a:cs typeface="Arial"/>
              </a:rPr>
              <a:t>arihin</a:t>
            </a:r>
            <a:r>
              <a:rPr sz="2700" spc="-80" dirty="0">
                <a:latin typeface="Arial"/>
                <a:cs typeface="Arial"/>
              </a:rPr>
              <a:t>d</a:t>
            </a:r>
            <a:r>
              <a:rPr sz="2700" spc="-160" dirty="0">
                <a:latin typeface="Arial"/>
                <a:cs typeface="Arial"/>
              </a:rPr>
              <a:t>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4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yıll</a:t>
            </a:r>
            <a:r>
              <a:rPr sz="2700" spc="-60" dirty="0">
                <a:latin typeface="Arial"/>
                <a:cs typeface="Arial"/>
              </a:rPr>
              <a:t>ı</a:t>
            </a:r>
            <a:r>
              <a:rPr sz="2700" spc="-165" dirty="0">
                <a:latin typeface="Arial"/>
                <a:cs typeface="Arial"/>
              </a:rPr>
              <a:t>ğına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y</a:t>
            </a:r>
            <a:r>
              <a:rPr sz="2700" spc="-90" dirty="0">
                <a:latin typeface="Arial"/>
                <a:cs typeface="Arial"/>
              </a:rPr>
              <a:t>eniden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r</a:t>
            </a:r>
            <a:r>
              <a:rPr sz="2700" spc="-175" dirty="0">
                <a:latin typeface="Arial"/>
                <a:cs typeface="Arial"/>
              </a:rPr>
              <a:t>e</a:t>
            </a:r>
            <a:r>
              <a:rPr sz="2700" spc="-120" dirty="0">
                <a:latin typeface="Arial"/>
                <a:cs typeface="Arial"/>
              </a:rPr>
              <a:t>vi</a:t>
            </a:r>
            <a:r>
              <a:rPr sz="2700" spc="-220" dirty="0">
                <a:latin typeface="Arial"/>
                <a:cs typeface="Arial"/>
              </a:rPr>
              <a:t>z</a:t>
            </a:r>
            <a:r>
              <a:rPr sz="2700" spc="-160" dirty="0">
                <a:latin typeface="Arial"/>
                <a:cs typeface="Arial"/>
              </a:rPr>
              <a:t>e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edilmiş,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70" dirty="0">
                <a:latin typeface="Arial"/>
                <a:cs typeface="Arial"/>
              </a:rPr>
              <a:t>bu  </a:t>
            </a:r>
            <a:r>
              <a:rPr sz="2700" spc="-140" dirty="0">
                <a:latin typeface="Arial"/>
                <a:cs typeface="Arial"/>
              </a:rPr>
              <a:t>süre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bitiminde;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b="1" spc="-25" dirty="0">
                <a:solidFill>
                  <a:srgbClr val="FF0000"/>
                </a:solidFill>
                <a:latin typeface="Arial"/>
                <a:cs typeface="Arial"/>
              </a:rPr>
              <a:t>05/06/2016 </a:t>
            </a:r>
            <a:r>
              <a:rPr sz="2700" spc="-50" dirty="0">
                <a:latin typeface="Arial"/>
                <a:cs typeface="Arial"/>
              </a:rPr>
              <a:t>tarihinde </a:t>
            </a:r>
            <a:r>
              <a:rPr sz="2700" spc="-60" dirty="0">
                <a:latin typeface="Arial"/>
                <a:cs typeface="Arial"/>
              </a:rPr>
              <a:t>tekrar </a:t>
            </a:r>
            <a:r>
              <a:rPr sz="2700" spc="-135" dirty="0">
                <a:latin typeface="Arial"/>
                <a:cs typeface="Arial"/>
              </a:rPr>
              <a:t>4 </a:t>
            </a:r>
            <a:r>
              <a:rPr sz="2700" spc="-114" dirty="0">
                <a:latin typeface="Arial"/>
                <a:cs typeface="Arial"/>
              </a:rPr>
              <a:t>yıllığına </a:t>
            </a:r>
            <a:r>
              <a:rPr sz="2700" spc="-135" dirty="0">
                <a:latin typeface="Arial"/>
                <a:cs typeface="Arial"/>
              </a:rPr>
              <a:t>revize</a:t>
            </a:r>
            <a:r>
              <a:rPr sz="2700" spc="-54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edilmiş,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920"/>
              </a:lnSpc>
              <a:spcBef>
                <a:spcPts val="1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25" dirty="0">
                <a:latin typeface="Arial"/>
                <a:cs typeface="Arial"/>
              </a:rPr>
              <a:t>Milli </a:t>
            </a:r>
            <a:r>
              <a:rPr sz="2700" spc="-110" dirty="0">
                <a:latin typeface="Arial"/>
                <a:cs typeface="Arial"/>
              </a:rPr>
              <a:t>Eğitim </a:t>
            </a:r>
            <a:r>
              <a:rPr sz="2700" spc="-165" dirty="0">
                <a:latin typeface="Arial"/>
                <a:cs typeface="Arial"/>
              </a:rPr>
              <a:t>Bakanlığı </a:t>
            </a:r>
            <a:r>
              <a:rPr sz="2700" spc="-160" dirty="0">
                <a:latin typeface="Arial"/>
                <a:cs typeface="Arial"/>
              </a:rPr>
              <a:t>ve </a:t>
            </a:r>
            <a:r>
              <a:rPr sz="2700" spc="-210" dirty="0">
                <a:latin typeface="Arial"/>
                <a:cs typeface="Arial"/>
              </a:rPr>
              <a:t>Sağlık </a:t>
            </a:r>
            <a:r>
              <a:rPr sz="2700" spc="-165" dirty="0">
                <a:latin typeface="Arial"/>
                <a:cs typeface="Arial"/>
              </a:rPr>
              <a:t>Bakanlığı </a:t>
            </a:r>
            <a:r>
              <a:rPr sz="2700" spc="-155" dirty="0">
                <a:latin typeface="Arial"/>
                <a:cs typeface="Arial"/>
              </a:rPr>
              <a:t>arasında </a:t>
            </a:r>
            <a:r>
              <a:rPr sz="2700" spc="-110" dirty="0">
                <a:latin typeface="Arial"/>
                <a:cs typeface="Arial"/>
              </a:rPr>
              <a:t>ortaklaşa </a:t>
            </a:r>
            <a:r>
              <a:rPr sz="27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spc="-135" dirty="0">
                <a:solidFill>
                  <a:srgbClr val="FF0000"/>
                </a:solidFill>
                <a:latin typeface="Arial"/>
                <a:cs typeface="Arial"/>
              </a:rPr>
              <a:t>4 yıl </a:t>
            </a:r>
            <a:r>
              <a:rPr sz="2700" spc="-150" dirty="0">
                <a:latin typeface="Arial"/>
                <a:cs typeface="Arial"/>
              </a:rPr>
              <a:t>sürecek </a:t>
            </a:r>
            <a:r>
              <a:rPr sz="2700" spc="-90" dirty="0">
                <a:latin typeface="Arial"/>
                <a:cs typeface="Arial"/>
              </a:rPr>
              <a:t>olan </a:t>
            </a:r>
            <a:r>
              <a:rPr sz="2700" spc="25" dirty="0">
                <a:latin typeface="Arial"/>
                <a:cs typeface="Arial"/>
              </a:rPr>
              <a:t>Milli </a:t>
            </a:r>
            <a:r>
              <a:rPr sz="2700" spc="-110" dirty="0">
                <a:latin typeface="Arial"/>
                <a:cs typeface="Arial"/>
              </a:rPr>
              <a:t>Eğitim </a:t>
            </a:r>
            <a:r>
              <a:rPr sz="2700" spc="-165" dirty="0">
                <a:latin typeface="Arial"/>
                <a:cs typeface="Arial"/>
              </a:rPr>
              <a:t>Bakanlığına </a:t>
            </a:r>
            <a:r>
              <a:rPr sz="2700" spc="-180" dirty="0">
                <a:latin typeface="Arial"/>
                <a:cs typeface="Arial"/>
              </a:rPr>
              <a:t>Bağlı </a:t>
            </a:r>
            <a:r>
              <a:rPr sz="2700" spc="-105" dirty="0">
                <a:latin typeface="Arial"/>
                <a:cs typeface="Arial"/>
              </a:rPr>
              <a:t>Eğitim  </a:t>
            </a:r>
            <a:r>
              <a:rPr sz="2700" spc="-110" dirty="0">
                <a:latin typeface="Arial"/>
                <a:cs typeface="Arial"/>
              </a:rPr>
              <a:t>Kurumlarında </a:t>
            </a:r>
            <a:r>
              <a:rPr sz="2700" spc="-160" dirty="0">
                <a:latin typeface="Arial"/>
                <a:cs typeface="Arial"/>
              </a:rPr>
              <a:t>Uygulanacak </a:t>
            </a:r>
            <a:r>
              <a:rPr sz="2700" b="1" spc="-195" dirty="0">
                <a:solidFill>
                  <a:srgbClr val="FF0000"/>
                </a:solidFill>
                <a:latin typeface="Arial"/>
                <a:cs typeface="Arial"/>
              </a:rPr>
              <a:t>''Beyaz </a:t>
            </a:r>
            <a:r>
              <a:rPr sz="2700" b="1" spc="-235" dirty="0">
                <a:solidFill>
                  <a:srgbClr val="FF0000"/>
                </a:solidFill>
                <a:latin typeface="Arial"/>
                <a:cs typeface="Arial"/>
              </a:rPr>
              <a:t>Bayrak</a:t>
            </a:r>
            <a:r>
              <a:rPr sz="27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spc="-165" dirty="0">
                <a:solidFill>
                  <a:srgbClr val="FF0000"/>
                </a:solidFill>
                <a:latin typeface="Arial"/>
                <a:cs typeface="Arial"/>
              </a:rPr>
              <a:t>İşbirliği</a:t>
            </a:r>
            <a:endParaRPr sz="2700">
              <a:latin typeface="Arial"/>
              <a:cs typeface="Arial"/>
            </a:endParaRPr>
          </a:p>
          <a:p>
            <a:pPr marL="355600">
              <a:lnSpc>
                <a:spcPts val="2705"/>
              </a:lnSpc>
            </a:pPr>
            <a:r>
              <a:rPr sz="2700" b="1" spc="-155" dirty="0">
                <a:solidFill>
                  <a:srgbClr val="FF0000"/>
                </a:solidFill>
                <a:latin typeface="Arial"/>
                <a:cs typeface="Arial"/>
              </a:rPr>
              <a:t>Protokolü'' </a:t>
            </a:r>
            <a:r>
              <a:rPr sz="2700" b="1" spc="-30" dirty="0">
                <a:solidFill>
                  <a:srgbClr val="FF0000"/>
                </a:solidFill>
                <a:latin typeface="Arial"/>
                <a:cs typeface="Arial"/>
              </a:rPr>
              <a:t>05/06/2016 </a:t>
            </a:r>
            <a:r>
              <a:rPr sz="2700" spc="-55" dirty="0">
                <a:latin typeface="Arial"/>
                <a:cs typeface="Arial"/>
              </a:rPr>
              <a:t>tarihinden </a:t>
            </a:r>
            <a:r>
              <a:rPr sz="2700" spc="-45" dirty="0">
                <a:latin typeface="Arial"/>
                <a:cs typeface="Arial"/>
              </a:rPr>
              <a:t>itibaren </a:t>
            </a:r>
            <a:r>
              <a:rPr sz="2700" spc="-105" dirty="0">
                <a:latin typeface="Arial"/>
                <a:cs typeface="Arial"/>
              </a:rPr>
              <a:t>geçerli</a:t>
            </a:r>
            <a:r>
              <a:rPr sz="2700" spc="-440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olmak</a:t>
            </a:r>
            <a:endParaRPr sz="2700">
              <a:latin typeface="Arial"/>
              <a:cs typeface="Arial"/>
            </a:endParaRPr>
          </a:p>
          <a:p>
            <a:pPr marL="355600">
              <a:lnSpc>
                <a:spcPts val="3080"/>
              </a:lnSpc>
            </a:pPr>
            <a:r>
              <a:rPr sz="2700" spc="-155" dirty="0">
                <a:latin typeface="Arial"/>
                <a:cs typeface="Arial"/>
              </a:rPr>
              <a:t>üzere </a:t>
            </a:r>
            <a:r>
              <a:rPr sz="2700" spc="-135" dirty="0">
                <a:latin typeface="Arial"/>
                <a:cs typeface="Arial"/>
              </a:rPr>
              <a:t>imzalanarak </a:t>
            </a:r>
            <a:r>
              <a:rPr sz="2700" spc="-80" dirty="0">
                <a:latin typeface="Arial"/>
                <a:cs typeface="Arial"/>
              </a:rPr>
              <a:t>yürürlüğe</a:t>
            </a:r>
            <a:r>
              <a:rPr sz="2700" spc="-18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konulmuştur.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0523" y="497331"/>
            <a:ext cx="590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289" y="427482"/>
            <a:ext cx="68999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25" dirty="0">
                <a:solidFill>
                  <a:srgbClr val="FF0000"/>
                </a:solidFill>
                <a:latin typeface="Arial"/>
                <a:cs typeface="Arial"/>
              </a:rPr>
              <a:t>PANSİYONLU </a:t>
            </a:r>
            <a:r>
              <a:rPr sz="1800" b="1" spc="-254" dirty="0">
                <a:solidFill>
                  <a:srgbClr val="FF0000"/>
                </a:solidFill>
                <a:latin typeface="Arial"/>
                <a:cs typeface="Arial"/>
              </a:rPr>
              <a:t>OKULLARDA </a:t>
            </a:r>
            <a:r>
              <a:rPr sz="1800" b="1" spc="-225" dirty="0">
                <a:solidFill>
                  <a:srgbClr val="FF0000"/>
                </a:solidFill>
                <a:latin typeface="Arial"/>
                <a:cs typeface="Arial"/>
              </a:rPr>
              <a:t>‘’BEYAZ </a:t>
            </a:r>
            <a:r>
              <a:rPr sz="1800" b="1" spc="-295" dirty="0">
                <a:solidFill>
                  <a:srgbClr val="FF0000"/>
                </a:solidFill>
                <a:latin typeface="Arial"/>
                <a:cs typeface="Arial"/>
              </a:rPr>
              <a:t>BAYRAK </a:t>
            </a:r>
            <a:r>
              <a:rPr sz="1800" b="1" spc="-250" dirty="0">
                <a:solidFill>
                  <a:srgbClr val="FF0000"/>
                </a:solidFill>
                <a:latin typeface="Arial"/>
                <a:cs typeface="Arial"/>
              </a:rPr>
              <a:t>OKUL </a:t>
            </a:r>
            <a:r>
              <a:rPr sz="1800" b="1" spc="-155" dirty="0">
                <a:solidFill>
                  <a:srgbClr val="FF0000"/>
                </a:solidFill>
                <a:latin typeface="Arial"/>
                <a:cs typeface="Arial"/>
              </a:rPr>
              <a:t>DENETİM</a:t>
            </a: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FF0000"/>
                </a:solidFill>
                <a:latin typeface="Arial"/>
                <a:cs typeface="Arial"/>
              </a:rPr>
              <a:t>FORMU’NUN’</a:t>
            </a:r>
            <a:endParaRPr sz="1800">
              <a:latin typeface="Arial"/>
              <a:cs typeface="Arial"/>
            </a:endParaRPr>
          </a:p>
          <a:p>
            <a:pPr marL="62230" algn="ctr">
              <a:lnSpc>
                <a:spcPct val="100000"/>
              </a:lnSpc>
            </a:pP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DOLDURMA </a:t>
            </a:r>
            <a:r>
              <a:rPr sz="1800" b="1" spc="-23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PUANLAMA</a:t>
            </a:r>
            <a:r>
              <a:rPr sz="18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20" dirty="0">
                <a:solidFill>
                  <a:srgbClr val="FF0000"/>
                </a:solidFill>
                <a:latin typeface="Arial"/>
                <a:cs typeface="Arial"/>
              </a:rPr>
              <a:t>İŞLEMLERİ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853" y="1514347"/>
            <a:ext cx="70821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375" dirty="0">
                <a:solidFill>
                  <a:srgbClr val="FF0000"/>
                </a:solidFill>
                <a:latin typeface="Arial"/>
                <a:cs typeface="Arial"/>
              </a:rPr>
              <a:t>PANSİYON </a:t>
            </a:r>
            <a:r>
              <a:rPr sz="3200" b="1" spc="-305" dirty="0">
                <a:solidFill>
                  <a:srgbClr val="FF0000"/>
                </a:solidFill>
                <a:latin typeface="Arial"/>
                <a:cs typeface="Arial"/>
              </a:rPr>
              <a:t>BÖLÜMÜ </a:t>
            </a:r>
            <a:r>
              <a:rPr sz="3200" b="1" spc="-320" dirty="0">
                <a:solidFill>
                  <a:srgbClr val="FF0000"/>
                </a:solidFill>
                <a:latin typeface="Arial"/>
                <a:cs typeface="Arial"/>
              </a:rPr>
              <a:t>PUANLAMA</a:t>
            </a:r>
            <a:r>
              <a:rPr sz="3200" b="1" spc="-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370" dirty="0">
                <a:solidFill>
                  <a:srgbClr val="FF0000"/>
                </a:solidFill>
                <a:latin typeface="Arial"/>
                <a:cs typeface="Arial"/>
              </a:rPr>
              <a:t>SONUCU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spc="-470" dirty="0">
                <a:solidFill>
                  <a:srgbClr val="FF0000"/>
                </a:solidFill>
                <a:latin typeface="Arial"/>
                <a:cs typeface="Arial"/>
              </a:rPr>
              <a:t>?  ?</a:t>
            </a:r>
            <a:r>
              <a:rPr sz="3200" b="1" spc="-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47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7182" y="3062604"/>
          <a:ext cx="8229600" cy="219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475"/>
                <a:gridCol w="1420495"/>
                <a:gridCol w="2139315"/>
                <a:gridCol w="2139315"/>
              </a:tblGrid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82994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spc="-225" dirty="0">
                          <a:latin typeface="Arial"/>
                          <a:cs typeface="Arial"/>
                        </a:rPr>
                        <a:t>BÖLÜM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 marR="1397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Ğ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IRLIK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2200" b="1" spc="-240" dirty="0">
                          <a:latin typeface="Arial"/>
                          <a:cs typeface="Arial"/>
                        </a:rPr>
                        <a:t>TOPLAM  </a:t>
                      </a:r>
                      <a:r>
                        <a:rPr sz="2200" b="1" spc="-235" dirty="0">
                          <a:latin typeface="Arial"/>
                          <a:cs typeface="Arial"/>
                        </a:rPr>
                        <a:t>PUAN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spc="-280" dirty="0">
                          <a:latin typeface="Arial"/>
                          <a:cs typeface="Arial"/>
                        </a:rPr>
                        <a:t>VERİLEN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2200" b="1" spc="-240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2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235" dirty="0">
                          <a:latin typeface="Arial"/>
                          <a:cs typeface="Arial"/>
                        </a:rPr>
                        <a:t>PUAN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300" dirty="0">
                          <a:latin typeface="Arial"/>
                          <a:cs typeface="Arial"/>
                        </a:rPr>
                        <a:t>SONUÇ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285" dirty="0">
                          <a:latin typeface="Arial"/>
                          <a:cs typeface="Arial"/>
                        </a:rPr>
                        <a:t>PANSİYON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400" b="1" spc="-210" dirty="0">
                          <a:latin typeface="Arial"/>
                          <a:cs typeface="Arial"/>
                        </a:rPr>
                        <a:t>DENETİM</a:t>
                      </a:r>
                      <a:r>
                        <a:rPr sz="24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04" dirty="0">
                          <a:latin typeface="Arial"/>
                          <a:cs typeface="Arial"/>
                        </a:rPr>
                        <a:t>PUANI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spc="-185" dirty="0">
                          <a:latin typeface="Arial"/>
                          <a:cs typeface="Arial"/>
                        </a:rPr>
                        <a:t>100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spc="-185" dirty="0">
                          <a:solidFill>
                            <a:srgbClr val="009900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b="1" spc="-440" dirty="0">
                          <a:solidFill>
                            <a:srgbClr val="009900"/>
                          </a:solidFill>
                          <a:latin typeface="Arial"/>
                          <a:cs typeface="Arial"/>
                        </a:rPr>
                        <a:t>BAŞARILI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693"/>
            <a:ext cx="1187627" cy="1042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50</a:t>
            </a:fld>
            <a:endParaRPr spc="-6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1593850"/>
          <a:ext cx="8228328" cy="1598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420"/>
                <a:gridCol w="1727834"/>
                <a:gridCol w="1511935"/>
                <a:gridCol w="1882139"/>
              </a:tblGrid>
              <a:tr h="53213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45" dirty="0">
                          <a:latin typeface="Arial"/>
                          <a:cs typeface="Arial"/>
                        </a:rPr>
                        <a:t>BÖLÜM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54685" marR="156210" indent="-475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60" dirty="0">
                          <a:latin typeface="Arial"/>
                          <a:cs typeface="Arial"/>
                        </a:rPr>
                        <a:t>AĞIRLIKLI </a:t>
                      </a:r>
                      <a:r>
                        <a:rPr sz="1400" b="1" spc="-155" dirty="0">
                          <a:latin typeface="Arial"/>
                          <a:cs typeface="Arial"/>
                        </a:rPr>
                        <a:t>TOPLAM  </a:t>
                      </a:r>
                      <a:r>
                        <a:rPr sz="1400" b="1" spc="-145" dirty="0">
                          <a:latin typeface="Arial"/>
                          <a:cs typeface="Arial"/>
                        </a:rPr>
                        <a:t>PUAN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547370" marR="92075" indent="-431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75" dirty="0">
                          <a:latin typeface="Arial"/>
                          <a:cs typeface="Arial"/>
                        </a:rPr>
                        <a:t>VERİLEN </a:t>
                      </a:r>
                      <a:r>
                        <a:rPr sz="1400" b="1" spc="-155" dirty="0">
                          <a:latin typeface="Arial"/>
                          <a:cs typeface="Arial"/>
                        </a:rPr>
                        <a:t>TOPLAM  </a:t>
                      </a:r>
                      <a:r>
                        <a:rPr sz="1400" b="1" spc="-145" dirty="0">
                          <a:latin typeface="Arial"/>
                          <a:cs typeface="Arial"/>
                        </a:rPr>
                        <a:t>PUAN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80" dirty="0">
                          <a:latin typeface="Arial"/>
                          <a:cs typeface="Arial"/>
                        </a:rPr>
                        <a:t>SONUÇ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b="1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EĞİTİM </a:t>
                      </a:r>
                      <a:r>
                        <a:rPr sz="1400" b="1" spc="-1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KURUMU </a:t>
                      </a:r>
                      <a:r>
                        <a:rPr sz="1400" b="1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DENETİM</a:t>
                      </a:r>
                      <a:r>
                        <a:rPr sz="14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SONUÇU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82550" indent="88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16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KRİTERLERE </a:t>
                      </a:r>
                      <a:r>
                        <a:rPr sz="1100" b="1" spc="-16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UYGUN  </a:t>
                      </a:r>
                      <a:r>
                        <a:rPr sz="1100" b="1" spc="-14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GÖRÜLEN </a:t>
                      </a:r>
                      <a:r>
                        <a:rPr sz="1100" b="1" spc="-1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AĞIRLIKLI</a:t>
                      </a:r>
                      <a:r>
                        <a:rPr sz="1100" b="1" spc="-8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PUAN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b="1" spc="-28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YETERLİ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2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EĞİTİM</a:t>
                      </a:r>
                      <a:r>
                        <a:rPr sz="1600" b="1" spc="-9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4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KURUMU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7780" algn="ctr">
                        <a:lnSpc>
                          <a:spcPts val="1880"/>
                        </a:lnSpc>
                        <a:spcBef>
                          <a:spcPts val="5"/>
                        </a:spcBef>
                      </a:pPr>
                      <a:r>
                        <a:rPr sz="1600" b="1" spc="-254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PROJEDE</a:t>
                      </a:r>
                      <a:r>
                        <a:rPr sz="1600" b="1" spc="-114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BAŞARILI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3800"/>
                        </a:lnSpc>
                      </a:pPr>
                      <a:r>
                        <a:rPr sz="3200" b="1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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634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40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PANSİYON </a:t>
                      </a:r>
                      <a:r>
                        <a:rPr sz="1400" b="1" spc="-1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BÖLÜMÜ </a:t>
                      </a:r>
                      <a:r>
                        <a:rPr sz="1400" b="1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DENETİM</a:t>
                      </a:r>
                      <a:r>
                        <a:rPr sz="1400" b="1" spc="-2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SONUCU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2870" marR="82550" indent="8890">
                        <a:lnSpc>
                          <a:spcPct val="100000"/>
                        </a:lnSpc>
                      </a:pPr>
                      <a:r>
                        <a:rPr sz="1100" b="1" spc="-16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KRİTERLERE </a:t>
                      </a:r>
                      <a:r>
                        <a:rPr sz="1100" b="1" spc="-16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UYGUN  </a:t>
                      </a:r>
                      <a:r>
                        <a:rPr sz="1100" b="1" spc="-14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GÖRÜLEN </a:t>
                      </a:r>
                      <a:r>
                        <a:rPr sz="1100" b="1" spc="-1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AĞIRLIKLI</a:t>
                      </a:r>
                      <a:r>
                        <a:rPr sz="1100" b="1" spc="-8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PUAN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2000" b="1" spc="-28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YETERLİ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03680" y="362204"/>
            <a:ext cx="1219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2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10" dirty="0"/>
              <a:t>ANSİYONLU </a:t>
            </a:r>
            <a:r>
              <a:rPr sz="1800" spc="-254" dirty="0"/>
              <a:t>OKULLARDA </a:t>
            </a:r>
            <a:r>
              <a:rPr sz="1800" spc="-225" dirty="0"/>
              <a:t>‘’BEYAZ </a:t>
            </a:r>
            <a:r>
              <a:rPr sz="1800" spc="-295" dirty="0"/>
              <a:t>BAYRAK </a:t>
            </a:r>
            <a:r>
              <a:rPr sz="1800" spc="-250" dirty="0"/>
              <a:t>OKUL </a:t>
            </a:r>
            <a:r>
              <a:rPr sz="1800" spc="-155" dirty="0"/>
              <a:t>DENETİM </a:t>
            </a:r>
            <a:r>
              <a:rPr sz="1800" spc="-120" dirty="0"/>
              <a:t>FORMU’NUN’’  </a:t>
            </a:r>
            <a:r>
              <a:rPr sz="1800" spc="-180" dirty="0"/>
              <a:t>DOLDURMA </a:t>
            </a:r>
            <a:r>
              <a:rPr sz="1800" spc="-235" dirty="0"/>
              <a:t>VE </a:t>
            </a:r>
            <a:r>
              <a:rPr sz="1800" spc="-180" dirty="0"/>
              <a:t>PUANLAMA</a:t>
            </a:r>
            <a:r>
              <a:rPr sz="1800" spc="-130" dirty="0"/>
              <a:t> </a:t>
            </a:r>
            <a:r>
              <a:rPr sz="1800" spc="-220" dirty="0"/>
              <a:t>İŞLEMLERİ</a:t>
            </a:r>
            <a:endParaRPr sz="1800"/>
          </a:p>
          <a:p>
            <a:pPr marR="96520" algn="ctr">
              <a:lnSpc>
                <a:spcPts val="3765"/>
              </a:lnSpc>
            </a:pPr>
            <a:r>
              <a:rPr sz="3200" spc="-484" dirty="0"/>
              <a:t>GENEL </a:t>
            </a:r>
            <a:r>
              <a:rPr sz="3200" spc="-320" dirty="0"/>
              <a:t>PUANLAMA </a:t>
            </a:r>
            <a:r>
              <a:rPr sz="3200" spc="-370" dirty="0"/>
              <a:t>SONUCU </a:t>
            </a:r>
            <a:r>
              <a:rPr sz="3200" spc="-470" dirty="0"/>
              <a:t>? ?</a:t>
            </a:r>
            <a:r>
              <a:rPr sz="3200" spc="-585" dirty="0"/>
              <a:t> </a:t>
            </a:r>
            <a:r>
              <a:rPr sz="3200" spc="-470" dirty="0"/>
              <a:t>?</a:t>
            </a:r>
            <a:endParaRPr sz="32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0850" y="3350640"/>
          <a:ext cx="8228328" cy="1584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420"/>
                <a:gridCol w="1727834"/>
                <a:gridCol w="1511935"/>
                <a:gridCol w="1882139"/>
              </a:tblGrid>
              <a:tr h="51815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b="1" spc="-145" dirty="0">
                          <a:latin typeface="Arial"/>
                          <a:cs typeface="Arial"/>
                        </a:rPr>
                        <a:t>BÖLÜM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60" dirty="0">
                          <a:latin typeface="Arial"/>
                          <a:cs typeface="Arial"/>
                        </a:rPr>
                        <a:t>AĞIRLIKLI</a:t>
                      </a:r>
                      <a:r>
                        <a:rPr sz="1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5" dirty="0">
                          <a:latin typeface="Arial"/>
                          <a:cs typeface="Arial"/>
                        </a:rPr>
                        <a:t>TOPLAM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b="1" spc="-145" dirty="0">
                          <a:latin typeface="Arial"/>
                          <a:cs typeface="Arial"/>
                        </a:rPr>
                        <a:t>PUAN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75" dirty="0">
                          <a:latin typeface="Arial"/>
                          <a:cs typeface="Arial"/>
                        </a:rPr>
                        <a:t>VERİLEN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5" dirty="0">
                          <a:latin typeface="Arial"/>
                          <a:cs typeface="Arial"/>
                        </a:rPr>
                        <a:t>TOPLAM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b="1" spc="-145" dirty="0">
                          <a:latin typeface="Arial"/>
                          <a:cs typeface="Arial"/>
                        </a:rPr>
                        <a:t>PUAN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b="1" spc="-180" dirty="0">
                          <a:latin typeface="Arial"/>
                          <a:cs typeface="Arial"/>
                        </a:rPr>
                        <a:t>SONUÇ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EĞİTİM </a:t>
                      </a:r>
                      <a:r>
                        <a:rPr sz="1400" b="1" spc="-1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KURUMU </a:t>
                      </a:r>
                      <a:r>
                        <a:rPr sz="1400" b="1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DENETİM</a:t>
                      </a:r>
                      <a:r>
                        <a:rPr sz="14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SONUÇU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82550" indent="88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16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KRİTERLERE </a:t>
                      </a:r>
                      <a:r>
                        <a:rPr sz="1100" b="1" spc="-16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UYGUN  </a:t>
                      </a:r>
                      <a:r>
                        <a:rPr sz="1100" b="1" spc="-14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GÖRÜLEN </a:t>
                      </a:r>
                      <a:r>
                        <a:rPr sz="1100" b="1" spc="-1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AĞIRLIKLI</a:t>
                      </a:r>
                      <a:r>
                        <a:rPr sz="1100" b="1" spc="-8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PUAN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b="1" spc="-28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YETERLİ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8110" marR="95885" indent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EĞİTİM </a:t>
                      </a:r>
                      <a:r>
                        <a:rPr sz="1600" b="1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KURUMU  </a:t>
                      </a:r>
                      <a:r>
                        <a:rPr sz="1600" b="1" spc="-25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PROJEDE</a:t>
                      </a:r>
                      <a:r>
                        <a:rPr sz="1600" b="1" spc="-1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BAŞARISIZ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3765"/>
                        </a:lnSpc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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40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PANSİYON </a:t>
                      </a:r>
                      <a:r>
                        <a:rPr sz="1400" b="1" spc="-1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BÖLÜMÜ </a:t>
                      </a:r>
                      <a:r>
                        <a:rPr sz="1400" b="1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DENETİM</a:t>
                      </a:r>
                      <a:r>
                        <a:rPr sz="1400" b="1" spc="-20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SONUCU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2870" marR="82550" indent="8890">
                        <a:lnSpc>
                          <a:spcPct val="100000"/>
                        </a:lnSpc>
                      </a:pPr>
                      <a:r>
                        <a:rPr sz="1100" b="1" spc="-16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KRİTERLERE </a:t>
                      </a:r>
                      <a:r>
                        <a:rPr sz="1100" b="1" spc="-16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UYGUN  </a:t>
                      </a:r>
                      <a:r>
                        <a:rPr sz="1100" b="1" spc="-14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GÖRÜLEN </a:t>
                      </a:r>
                      <a:r>
                        <a:rPr sz="1100" b="1" spc="-1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AĞIRLIKLI</a:t>
                      </a:r>
                      <a:r>
                        <a:rPr sz="1100" b="1" spc="-8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PUAN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b="1" spc="-2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YETERSİZ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7677" y="5078857"/>
          <a:ext cx="8230869" cy="1646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0075"/>
                <a:gridCol w="1728470"/>
                <a:gridCol w="1493520"/>
                <a:gridCol w="1868804"/>
              </a:tblGrid>
              <a:tr h="51752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b="1" spc="-145" dirty="0">
                          <a:latin typeface="Arial"/>
                          <a:cs typeface="Arial"/>
                        </a:rPr>
                        <a:t>BÖLÜM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54050" marR="137795" indent="-4953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60" dirty="0">
                          <a:latin typeface="Arial"/>
                          <a:cs typeface="Arial"/>
                        </a:rPr>
                        <a:t>AĞIRLIKLI </a:t>
                      </a:r>
                      <a:r>
                        <a:rPr sz="1400" b="1" spc="-155" dirty="0">
                          <a:latin typeface="Arial"/>
                          <a:cs typeface="Arial"/>
                        </a:rPr>
                        <a:t>TOPLAM  </a:t>
                      </a:r>
                      <a:r>
                        <a:rPr sz="1400" b="1" spc="-145" dirty="0">
                          <a:latin typeface="Arial"/>
                          <a:cs typeface="Arial"/>
                        </a:rPr>
                        <a:t>PUAN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537210" marR="84455" indent="-4318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75" dirty="0">
                          <a:latin typeface="Arial"/>
                          <a:cs typeface="Arial"/>
                        </a:rPr>
                        <a:t>VERİLEN </a:t>
                      </a:r>
                      <a:r>
                        <a:rPr sz="1400" b="1" spc="-155" dirty="0">
                          <a:latin typeface="Arial"/>
                          <a:cs typeface="Arial"/>
                        </a:rPr>
                        <a:t>TOPLAM  </a:t>
                      </a:r>
                      <a:r>
                        <a:rPr sz="1400" b="1" spc="-145" dirty="0">
                          <a:latin typeface="Arial"/>
                          <a:cs typeface="Arial"/>
                        </a:rPr>
                        <a:t>PUAN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b="1" spc="-180" dirty="0">
                          <a:latin typeface="Arial"/>
                          <a:cs typeface="Arial"/>
                        </a:rPr>
                        <a:t>SONUÇ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EĞİTİM </a:t>
                      </a:r>
                      <a:r>
                        <a:rPr sz="1400" b="1" spc="-1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KURUMU </a:t>
                      </a:r>
                      <a:r>
                        <a:rPr sz="1400" b="1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DENETİM</a:t>
                      </a:r>
                      <a:r>
                        <a:rPr sz="14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SONUÇU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83820" indent="88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16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KRİTERLERE </a:t>
                      </a:r>
                      <a:r>
                        <a:rPr sz="1100" b="1" spc="-16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UYGUN  </a:t>
                      </a:r>
                      <a:r>
                        <a:rPr sz="1100" b="1" spc="-14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GÖRÜLEN </a:t>
                      </a:r>
                      <a:r>
                        <a:rPr sz="1100" b="1" spc="-1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AĞIRLIKLI</a:t>
                      </a:r>
                      <a:r>
                        <a:rPr sz="1100" b="1" spc="-8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PUAN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2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YETERSİZ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8585" marR="92075" indent="1035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EĞİTİM </a:t>
                      </a:r>
                      <a:r>
                        <a:rPr sz="1600" b="1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KURUMU  </a:t>
                      </a:r>
                      <a:r>
                        <a:rPr sz="1600" b="1" spc="-25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PROJEDE</a:t>
                      </a:r>
                      <a:r>
                        <a:rPr sz="1600" b="1" spc="-1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BAŞARISIZ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b="1" spc="-28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YETERLİ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PANSİYON </a:t>
                      </a:r>
                      <a:r>
                        <a:rPr sz="1400" b="1" spc="-1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BÖLÜMÜ </a:t>
                      </a:r>
                      <a:r>
                        <a:rPr sz="1400" b="1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DENETİM</a:t>
                      </a:r>
                      <a:r>
                        <a:rPr sz="1400" b="1" spc="-1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SONUCU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16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KRİTERLERE  </a:t>
                      </a:r>
                      <a:r>
                        <a:rPr sz="1100" b="1" spc="-16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GÖRE</a:t>
                      </a:r>
                      <a:r>
                        <a:rPr sz="1100" b="1" spc="-20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UYGUN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100" b="1" spc="-14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GÖRÜLEN </a:t>
                      </a:r>
                      <a:r>
                        <a:rPr sz="1100" b="1" spc="-1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AĞIRLIKLI</a:t>
                      </a:r>
                      <a:r>
                        <a:rPr sz="1100" b="1" spc="-9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PUAN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3030"/>
                        </a:lnSpc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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625"/>
                        </a:lnSpc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51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8028431" y="10693"/>
            <a:ext cx="1083297" cy="1042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089" y="506094"/>
            <a:ext cx="1219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2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47926" y="506094"/>
            <a:ext cx="2698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spc="-1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’’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8145" y="436245"/>
            <a:ext cx="6591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685" marR="5080" indent="-1531620">
              <a:lnSpc>
                <a:spcPct val="100000"/>
              </a:lnSpc>
              <a:spcBef>
                <a:spcPts val="100"/>
              </a:spcBef>
            </a:pPr>
            <a:r>
              <a:rPr sz="1800" b="1" spc="-210" dirty="0">
                <a:solidFill>
                  <a:srgbClr val="FF0000"/>
                </a:solidFill>
                <a:latin typeface="Arial"/>
                <a:cs typeface="Arial"/>
              </a:rPr>
              <a:t>ANSİYONLU </a:t>
            </a:r>
            <a:r>
              <a:rPr sz="1800" b="1" spc="-250" dirty="0">
                <a:solidFill>
                  <a:srgbClr val="FF0000"/>
                </a:solidFill>
                <a:latin typeface="Arial"/>
                <a:cs typeface="Arial"/>
              </a:rPr>
              <a:t>OKULLARDA </a:t>
            </a:r>
            <a:r>
              <a:rPr sz="1800" b="1" spc="-225" dirty="0">
                <a:solidFill>
                  <a:srgbClr val="FF0000"/>
                </a:solidFill>
                <a:latin typeface="Arial"/>
                <a:cs typeface="Arial"/>
              </a:rPr>
              <a:t>‘’BEYAZ </a:t>
            </a:r>
            <a:r>
              <a:rPr sz="1800" b="1" spc="-290" dirty="0">
                <a:solidFill>
                  <a:srgbClr val="FF0000"/>
                </a:solidFill>
                <a:latin typeface="Arial"/>
                <a:cs typeface="Arial"/>
              </a:rPr>
              <a:t>BAYRAK </a:t>
            </a:r>
            <a:r>
              <a:rPr sz="1800" b="1" spc="-250" dirty="0">
                <a:solidFill>
                  <a:srgbClr val="FF0000"/>
                </a:solidFill>
                <a:latin typeface="Arial"/>
                <a:cs typeface="Arial"/>
              </a:rPr>
              <a:t>OKUL </a:t>
            </a:r>
            <a:r>
              <a:rPr sz="1800" b="1" spc="-155" dirty="0">
                <a:solidFill>
                  <a:srgbClr val="FF0000"/>
                </a:solidFill>
                <a:latin typeface="Arial"/>
                <a:cs typeface="Arial"/>
              </a:rPr>
              <a:t>DENETİM </a:t>
            </a:r>
            <a:r>
              <a:rPr sz="1800" b="1" spc="-140" dirty="0">
                <a:solidFill>
                  <a:srgbClr val="FF0000"/>
                </a:solidFill>
                <a:latin typeface="Arial"/>
                <a:cs typeface="Arial"/>
              </a:rPr>
              <a:t>FORMU’NU  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DOLDURMA </a:t>
            </a:r>
            <a:r>
              <a:rPr sz="1800" b="1" spc="-229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PUANLAMA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20" dirty="0">
                <a:solidFill>
                  <a:srgbClr val="FF0000"/>
                </a:solidFill>
                <a:latin typeface="Arial"/>
                <a:cs typeface="Arial"/>
              </a:rPr>
              <a:t>İŞLEMLERİ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5879" y="1248918"/>
            <a:ext cx="5633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84" dirty="0">
                <a:solidFill>
                  <a:srgbClr val="FF0000"/>
                </a:solidFill>
                <a:latin typeface="Arial"/>
                <a:cs typeface="Arial"/>
              </a:rPr>
              <a:t>GENEL </a:t>
            </a:r>
            <a:r>
              <a:rPr sz="3200" b="1" spc="-315" dirty="0">
                <a:solidFill>
                  <a:srgbClr val="FF0000"/>
                </a:solidFill>
                <a:latin typeface="Arial"/>
                <a:cs typeface="Arial"/>
              </a:rPr>
              <a:t>PUANLAMA </a:t>
            </a:r>
            <a:r>
              <a:rPr sz="3200" b="1" spc="-370" dirty="0">
                <a:solidFill>
                  <a:srgbClr val="FF0000"/>
                </a:solidFill>
                <a:latin typeface="Arial"/>
                <a:cs typeface="Arial"/>
              </a:rPr>
              <a:t>SONUCU </a:t>
            </a:r>
            <a:r>
              <a:rPr sz="3200" b="1" spc="-470" dirty="0">
                <a:solidFill>
                  <a:srgbClr val="FF0000"/>
                </a:solidFill>
                <a:latin typeface="Arial"/>
                <a:cs typeface="Arial"/>
              </a:rPr>
              <a:t>? ?</a:t>
            </a:r>
            <a:r>
              <a:rPr sz="3200" b="1" spc="-6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47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514" y="1844763"/>
            <a:ext cx="8713470" cy="4464685"/>
          </a:xfrm>
          <a:custGeom>
            <a:avLst/>
            <a:gdLst/>
            <a:ahLst/>
            <a:cxnLst/>
            <a:rect l="l" t="t" r="r" b="b"/>
            <a:pathLst>
              <a:path w="8713470" h="4464685">
                <a:moveTo>
                  <a:pt x="0" y="4464558"/>
                </a:moveTo>
                <a:lnTo>
                  <a:pt x="8712962" y="4464558"/>
                </a:lnTo>
                <a:lnTo>
                  <a:pt x="8712962" y="0"/>
                </a:lnTo>
                <a:lnTo>
                  <a:pt x="0" y="0"/>
                </a:lnTo>
                <a:lnTo>
                  <a:pt x="0" y="4464558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514" y="1844763"/>
            <a:ext cx="8713470" cy="4464685"/>
          </a:xfrm>
          <a:custGeom>
            <a:avLst/>
            <a:gdLst/>
            <a:ahLst/>
            <a:cxnLst/>
            <a:rect l="l" t="t" r="r" b="b"/>
            <a:pathLst>
              <a:path w="8713470" h="4464685">
                <a:moveTo>
                  <a:pt x="0" y="4464558"/>
                </a:moveTo>
                <a:lnTo>
                  <a:pt x="8712962" y="4464558"/>
                </a:lnTo>
                <a:lnTo>
                  <a:pt x="8712962" y="0"/>
                </a:lnTo>
                <a:lnTo>
                  <a:pt x="0" y="0"/>
                </a:lnTo>
                <a:lnTo>
                  <a:pt x="0" y="4464558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267" y="2159635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1572" y="2159635"/>
            <a:ext cx="6880859" cy="216789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776605">
              <a:lnSpc>
                <a:spcPts val="3070"/>
              </a:lnSpc>
              <a:spcBef>
                <a:spcPts val="844"/>
              </a:spcBef>
            </a:pPr>
            <a:r>
              <a:rPr sz="3200" b="1" spc="-505" dirty="0">
                <a:solidFill>
                  <a:srgbClr val="006FC0"/>
                </a:solidFill>
                <a:latin typeface="Arial"/>
                <a:cs typeface="Arial"/>
              </a:rPr>
              <a:t>PROJEDE </a:t>
            </a:r>
            <a:r>
              <a:rPr sz="3200" b="1" spc="-395" dirty="0">
                <a:solidFill>
                  <a:srgbClr val="006FC0"/>
                </a:solidFill>
                <a:latin typeface="Arial"/>
                <a:cs typeface="Arial"/>
              </a:rPr>
              <a:t>BAŞARILI </a:t>
            </a:r>
            <a:r>
              <a:rPr sz="3200" b="1" spc="-385" dirty="0">
                <a:solidFill>
                  <a:srgbClr val="006FC0"/>
                </a:solidFill>
                <a:latin typeface="Arial"/>
                <a:cs typeface="Arial"/>
              </a:rPr>
              <a:t>OLABİLMEK </a:t>
            </a:r>
            <a:r>
              <a:rPr sz="3200" b="1" spc="-220" dirty="0">
                <a:solidFill>
                  <a:srgbClr val="006FC0"/>
                </a:solidFill>
                <a:latin typeface="Arial"/>
                <a:cs typeface="Arial"/>
              </a:rPr>
              <a:t>İÇİN;  </a:t>
            </a:r>
            <a:r>
              <a:rPr sz="3200" b="1" spc="-235" dirty="0">
                <a:solidFill>
                  <a:srgbClr val="006FC0"/>
                </a:solidFill>
                <a:latin typeface="Arial"/>
                <a:cs typeface="Arial"/>
              </a:rPr>
              <a:t>EĞİTİM </a:t>
            </a:r>
            <a:r>
              <a:rPr sz="3200" b="1" spc="-254" dirty="0">
                <a:solidFill>
                  <a:srgbClr val="006FC0"/>
                </a:solidFill>
                <a:latin typeface="Arial"/>
                <a:cs typeface="Arial"/>
              </a:rPr>
              <a:t>KURUMUNUN</a:t>
            </a:r>
            <a:r>
              <a:rPr sz="3200" b="1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spc="-300" dirty="0">
                <a:solidFill>
                  <a:srgbClr val="006FC0"/>
                </a:solidFill>
                <a:latin typeface="Arial"/>
                <a:cs typeface="Arial"/>
              </a:rPr>
              <a:t>KENDİSİ,</a:t>
            </a:r>
            <a:endParaRPr sz="3200">
              <a:latin typeface="Arial"/>
              <a:cs typeface="Arial"/>
            </a:endParaRPr>
          </a:p>
          <a:p>
            <a:pPr marL="12700" marR="5080" algn="just">
              <a:lnSpc>
                <a:spcPct val="79300"/>
              </a:lnSpc>
              <a:spcBef>
                <a:spcPts val="55"/>
              </a:spcBef>
            </a:pPr>
            <a:r>
              <a:rPr sz="3200" b="1" spc="-390" dirty="0">
                <a:solidFill>
                  <a:srgbClr val="006FC0"/>
                </a:solidFill>
                <a:latin typeface="Arial"/>
                <a:cs typeface="Arial"/>
              </a:rPr>
              <a:t>PANSİYONLU </a:t>
            </a:r>
            <a:r>
              <a:rPr sz="3200" b="1" spc="-440" dirty="0">
                <a:solidFill>
                  <a:srgbClr val="006FC0"/>
                </a:solidFill>
                <a:latin typeface="Arial"/>
                <a:cs typeface="Arial"/>
              </a:rPr>
              <a:t>OKULLARDA </a:t>
            </a:r>
            <a:r>
              <a:rPr sz="3200" b="1" spc="-415" dirty="0">
                <a:solidFill>
                  <a:srgbClr val="006FC0"/>
                </a:solidFill>
                <a:latin typeface="Arial"/>
                <a:cs typeface="Arial"/>
              </a:rPr>
              <a:t>İSE </a:t>
            </a:r>
            <a:r>
              <a:rPr sz="3200" b="1" spc="-375" dirty="0">
                <a:solidFill>
                  <a:srgbClr val="006FC0"/>
                </a:solidFill>
                <a:latin typeface="Arial"/>
                <a:cs typeface="Arial"/>
              </a:rPr>
              <a:t>PANSİYON  </a:t>
            </a:r>
            <a:r>
              <a:rPr sz="3200" b="1" spc="-305" dirty="0">
                <a:solidFill>
                  <a:srgbClr val="006FC0"/>
                </a:solidFill>
                <a:latin typeface="Arial"/>
                <a:cs typeface="Arial"/>
              </a:rPr>
              <a:t>BÖLÜMÜNÜNDE </a:t>
            </a:r>
            <a:r>
              <a:rPr sz="3200" b="1" spc="-400" dirty="0">
                <a:solidFill>
                  <a:srgbClr val="006FC0"/>
                </a:solidFill>
                <a:latin typeface="Arial"/>
                <a:cs typeface="Arial"/>
              </a:rPr>
              <a:t>BİRLİKTE </a:t>
            </a:r>
            <a:r>
              <a:rPr sz="3200" b="1" spc="-450" dirty="0">
                <a:solidFill>
                  <a:srgbClr val="006FC0"/>
                </a:solidFill>
                <a:latin typeface="Arial"/>
                <a:cs typeface="Arial"/>
              </a:rPr>
              <a:t>YETERLİ </a:t>
            </a:r>
            <a:r>
              <a:rPr sz="3200" b="1" spc="-330" dirty="0">
                <a:solidFill>
                  <a:srgbClr val="006FC0"/>
                </a:solidFill>
                <a:latin typeface="Arial"/>
                <a:cs typeface="Arial"/>
              </a:rPr>
              <a:t>PUAN  </a:t>
            </a:r>
            <a:r>
              <a:rPr sz="3200" b="1" spc="-310" dirty="0">
                <a:solidFill>
                  <a:srgbClr val="006FC0"/>
                </a:solidFill>
                <a:latin typeface="Arial"/>
                <a:cs typeface="Arial"/>
              </a:rPr>
              <a:t>ALMASI </a:t>
            </a:r>
            <a:r>
              <a:rPr sz="3200" b="1" spc="-409" dirty="0">
                <a:solidFill>
                  <a:srgbClr val="006FC0"/>
                </a:solidFill>
                <a:latin typeface="Arial"/>
                <a:cs typeface="Arial"/>
              </a:rPr>
              <a:t>GEREKİR.</a:t>
            </a:r>
            <a:r>
              <a:rPr sz="32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5210" dirty="0">
                <a:solidFill>
                  <a:srgbClr val="006FC0"/>
                </a:solidFill>
                <a:latin typeface="Wingdings"/>
                <a:cs typeface="Wingdings"/>
              </a:rPr>
              <a:t></a:t>
            </a:r>
            <a:endParaRPr sz="40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4793741"/>
            <a:ext cx="349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1572" y="4793741"/>
            <a:ext cx="6665595" cy="138811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>
              <a:lnSpc>
                <a:spcPct val="79300"/>
              </a:lnSpc>
              <a:spcBef>
                <a:spcPts val="894"/>
              </a:spcBef>
            </a:pPr>
            <a:r>
              <a:rPr sz="3200" b="1" spc="-340" dirty="0">
                <a:solidFill>
                  <a:srgbClr val="FF0000"/>
                </a:solidFill>
                <a:latin typeface="Arial"/>
                <a:cs typeface="Arial"/>
              </a:rPr>
              <a:t>BİRİMLERDEN </a:t>
            </a:r>
            <a:r>
              <a:rPr sz="3200" b="1" spc="-355" dirty="0">
                <a:solidFill>
                  <a:srgbClr val="FF0000"/>
                </a:solidFill>
                <a:latin typeface="Arial"/>
                <a:cs typeface="Arial"/>
              </a:rPr>
              <a:t>BİR </a:t>
            </a:r>
            <a:r>
              <a:rPr sz="3200" b="1" spc="-409" dirty="0">
                <a:solidFill>
                  <a:srgbClr val="FF0000"/>
                </a:solidFill>
                <a:latin typeface="Arial"/>
                <a:cs typeface="Arial"/>
              </a:rPr>
              <a:t>TANESİ </a:t>
            </a:r>
            <a:r>
              <a:rPr sz="3200" b="1" spc="-270" dirty="0">
                <a:solidFill>
                  <a:srgbClr val="FF0000"/>
                </a:solidFill>
                <a:latin typeface="Arial"/>
                <a:cs typeface="Arial"/>
              </a:rPr>
              <a:t>DAHİ </a:t>
            </a:r>
            <a:r>
              <a:rPr sz="3200" b="1" spc="-450" dirty="0">
                <a:solidFill>
                  <a:srgbClr val="FF0000"/>
                </a:solidFill>
                <a:latin typeface="Arial"/>
                <a:cs typeface="Arial"/>
              </a:rPr>
              <a:t>YETERLİ  </a:t>
            </a:r>
            <a:r>
              <a:rPr sz="3200" b="1" spc="-330" dirty="0">
                <a:solidFill>
                  <a:srgbClr val="FF0000"/>
                </a:solidFill>
                <a:latin typeface="Arial"/>
                <a:cs typeface="Arial"/>
              </a:rPr>
              <a:t>PUAN</a:t>
            </a:r>
            <a:r>
              <a:rPr sz="3200" b="1" u="heavy" spc="-3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2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ALAMADIĞI</a:t>
            </a:r>
            <a:r>
              <a:rPr sz="3200" b="1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409" dirty="0">
                <a:solidFill>
                  <a:srgbClr val="FF0000"/>
                </a:solidFill>
                <a:latin typeface="Arial"/>
                <a:cs typeface="Arial"/>
              </a:rPr>
              <a:t>TAKDİRDE </a:t>
            </a:r>
            <a:r>
              <a:rPr sz="3200" b="1" spc="-290" dirty="0">
                <a:solidFill>
                  <a:srgbClr val="FF0000"/>
                </a:solidFill>
                <a:latin typeface="Arial"/>
                <a:cs typeface="Arial"/>
              </a:rPr>
              <a:t>KURUM  </a:t>
            </a:r>
            <a:r>
              <a:rPr sz="3200" b="1" spc="-465" dirty="0">
                <a:solidFill>
                  <a:srgbClr val="FF0000"/>
                </a:solidFill>
                <a:latin typeface="Arial"/>
                <a:cs typeface="Arial"/>
              </a:rPr>
              <a:t>PROJEDEN</a:t>
            </a:r>
            <a:r>
              <a:rPr sz="3200" b="1" u="heavy" spc="-4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4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BAŞARISIZ</a:t>
            </a:r>
            <a:r>
              <a:rPr sz="3200" b="1" spc="-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375" dirty="0">
                <a:solidFill>
                  <a:srgbClr val="FF0000"/>
                </a:solidFill>
                <a:latin typeface="Arial"/>
                <a:cs typeface="Arial"/>
              </a:rPr>
              <a:t>SAYILIR.</a:t>
            </a:r>
            <a:r>
              <a:rPr sz="3200" b="1" spc="-6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5215" dirty="0">
                <a:solidFill>
                  <a:srgbClr val="FF0000"/>
                </a:solidFill>
                <a:latin typeface="Wingdings"/>
                <a:cs typeface="Wingdings"/>
              </a:rPr>
              <a:t></a:t>
            </a:r>
            <a:endParaRPr sz="4000">
              <a:latin typeface="Wingdings"/>
              <a:cs typeface="Wingding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52</a:t>
            </a:fld>
            <a:endParaRPr spc="-6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574" y="1808810"/>
            <a:ext cx="8742045" cy="3761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500" b="1" spc="-434" dirty="0">
                <a:solidFill>
                  <a:srgbClr val="0F0F82"/>
                </a:solidFill>
                <a:latin typeface="Arial"/>
                <a:cs typeface="Arial"/>
              </a:rPr>
              <a:t>‘’BEYAZ </a:t>
            </a:r>
            <a:r>
              <a:rPr sz="3500" b="1" spc="-440" dirty="0">
                <a:solidFill>
                  <a:srgbClr val="0F0F82"/>
                </a:solidFill>
                <a:latin typeface="Arial"/>
                <a:cs typeface="Arial"/>
              </a:rPr>
              <a:t>BAYRAK’’ </a:t>
            </a:r>
            <a:r>
              <a:rPr sz="3500" b="1" spc="-254" dirty="0">
                <a:solidFill>
                  <a:srgbClr val="0F0F82"/>
                </a:solidFill>
                <a:latin typeface="Arial"/>
                <a:cs typeface="Arial"/>
              </a:rPr>
              <a:t>ve </a:t>
            </a:r>
            <a:r>
              <a:rPr sz="3500" b="1" spc="-405" dirty="0">
                <a:solidFill>
                  <a:srgbClr val="0F0F82"/>
                </a:solidFill>
                <a:latin typeface="Arial"/>
                <a:cs typeface="Arial"/>
              </a:rPr>
              <a:t>‘’BESLENME </a:t>
            </a:r>
            <a:r>
              <a:rPr sz="3500" b="1" spc="-415" dirty="0">
                <a:solidFill>
                  <a:srgbClr val="0F0F82"/>
                </a:solidFill>
                <a:latin typeface="Arial"/>
                <a:cs typeface="Arial"/>
              </a:rPr>
              <a:t>DOSTU </a:t>
            </a:r>
            <a:r>
              <a:rPr sz="3500" b="1" spc="-390" dirty="0">
                <a:solidFill>
                  <a:srgbClr val="0F0F82"/>
                </a:solidFill>
                <a:latin typeface="Arial"/>
                <a:cs typeface="Arial"/>
              </a:rPr>
              <a:t>OKUL’’  </a:t>
            </a:r>
            <a:r>
              <a:rPr sz="3500" b="1" spc="-430" dirty="0">
                <a:solidFill>
                  <a:srgbClr val="0F0F82"/>
                </a:solidFill>
                <a:latin typeface="Arial"/>
                <a:cs typeface="Arial"/>
              </a:rPr>
              <a:t>SERTİFİKASI </a:t>
            </a:r>
            <a:r>
              <a:rPr sz="3500" b="1" spc="-475" dirty="0">
                <a:solidFill>
                  <a:srgbClr val="0F0F82"/>
                </a:solidFill>
                <a:latin typeface="Arial"/>
                <a:cs typeface="Arial"/>
              </a:rPr>
              <a:t>ALMAYA </a:t>
            </a:r>
            <a:r>
              <a:rPr sz="3500" b="1" spc="-445" dirty="0">
                <a:solidFill>
                  <a:srgbClr val="0F0F82"/>
                </a:solidFill>
                <a:latin typeface="Arial"/>
                <a:cs typeface="Arial"/>
              </a:rPr>
              <a:t>HAK </a:t>
            </a:r>
            <a:r>
              <a:rPr sz="3500" b="1" spc="-395" dirty="0">
                <a:solidFill>
                  <a:srgbClr val="0F0F82"/>
                </a:solidFill>
                <a:latin typeface="Arial"/>
                <a:cs typeface="Arial"/>
              </a:rPr>
              <a:t>KAZANAN </a:t>
            </a:r>
            <a:r>
              <a:rPr sz="3500" b="1" spc="-254" dirty="0">
                <a:solidFill>
                  <a:srgbClr val="0F0F82"/>
                </a:solidFill>
                <a:latin typeface="Arial"/>
                <a:cs typeface="Arial"/>
              </a:rPr>
              <a:t>EĞİTİM  </a:t>
            </a:r>
            <a:r>
              <a:rPr sz="3500" b="1" spc="-275" dirty="0">
                <a:solidFill>
                  <a:srgbClr val="0F0F82"/>
                </a:solidFill>
                <a:latin typeface="Arial"/>
                <a:cs typeface="Arial"/>
              </a:rPr>
              <a:t>KURUMLARIMIZIN </a:t>
            </a:r>
            <a:r>
              <a:rPr sz="3500" b="1" spc="-315" dirty="0">
                <a:solidFill>
                  <a:srgbClr val="0F0F82"/>
                </a:solidFill>
                <a:latin typeface="Arial"/>
                <a:cs typeface="Arial"/>
              </a:rPr>
              <a:t>İSİMLERİ </a:t>
            </a:r>
            <a:r>
              <a:rPr sz="3500" b="1" spc="-450" dirty="0">
                <a:solidFill>
                  <a:srgbClr val="0F0F82"/>
                </a:solidFill>
                <a:latin typeface="Arial"/>
                <a:cs typeface="Arial"/>
              </a:rPr>
              <a:t>VE</a:t>
            </a:r>
            <a:r>
              <a:rPr sz="3500" b="1" spc="35" dirty="0">
                <a:solidFill>
                  <a:srgbClr val="0F0F82"/>
                </a:solidFill>
                <a:latin typeface="Arial"/>
                <a:cs typeface="Arial"/>
              </a:rPr>
              <a:t> </a:t>
            </a:r>
            <a:r>
              <a:rPr sz="3500" b="1" spc="-445" dirty="0">
                <a:solidFill>
                  <a:srgbClr val="0F0F82"/>
                </a:solidFill>
                <a:latin typeface="Arial"/>
                <a:cs typeface="Arial"/>
              </a:rPr>
              <a:t>SERTİFİKA</a:t>
            </a:r>
            <a:endParaRPr sz="3500">
              <a:latin typeface="Arial"/>
              <a:cs typeface="Arial"/>
            </a:endParaRPr>
          </a:p>
          <a:p>
            <a:pPr marL="605790" marR="600710" algn="ctr">
              <a:lnSpc>
                <a:spcPct val="100000"/>
              </a:lnSpc>
            </a:pPr>
            <a:r>
              <a:rPr sz="3500" b="1" spc="-420" dirty="0">
                <a:solidFill>
                  <a:srgbClr val="0F0F82"/>
                </a:solidFill>
                <a:latin typeface="Arial"/>
                <a:cs typeface="Arial"/>
              </a:rPr>
              <a:t>BİLGİLERİ </a:t>
            </a:r>
            <a:r>
              <a:rPr sz="3500" b="1" spc="-260" dirty="0">
                <a:solidFill>
                  <a:srgbClr val="0F0F82"/>
                </a:solidFill>
                <a:latin typeface="Arial"/>
                <a:cs typeface="Arial"/>
              </a:rPr>
              <a:t>MİLLİ </a:t>
            </a:r>
            <a:r>
              <a:rPr sz="3500" b="1" spc="-254" dirty="0">
                <a:solidFill>
                  <a:srgbClr val="0F0F82"/>
                </a:solidFill>
                <a:latin typeface="Arial"/>
                <a:cs typeface="Arial"/>
              </a:rPr>
              <a:t>EĞİTİM </a:t>
            </a:r>
            <a:r>
              <a:rPr sz="3500" b="1" spc="-295" dirty="0">
                <a:solidFill>
                  <a:srgbClr val="0F0F82"/>
                </a:solidFill>
                <a:latin typeface="Arial"/>
                <a:cs typeface="Arial"/>
              </a:rPr>
              <a:t>BAKANLIĞIMIZIN  </a:t>
            </a:r>
            <a:r>
              <a:rPr sz="3500" b="1" spc="-360" dirty="0">
                <a:solidFill>
                  <a:srgbClr val="0F0F82"/>
                </a:solidFill>
                <a:latin typeface="Arial"/>
                <a:cs typeface="Arial"/>
              </a:rPr>
              <a:t>SİSTEMİNE </a:t>
            </a:r>
            <a:r>
              <a:rPr sz="3500" b="1" spc="-434" dirty="0">
                <a:solidFill>
                  <a:srgbClr val="0F0F82"/>
                </a:solidFill>
                <a:latin typeface="Arial"/>
                <a:cs typeface="Arial"/>
              </a:rPr>
              <a:t>KAYITLARI </a:t>
            </a:r>
            <a:r>
              <a:rPr sz="3500" b="1" spc="-350" dirty="0">
                <a:solidFill>
                  <a:srgbClr val="0F0F82"/>
                </a:solidFill>
                <a:latin typeface="Arial"/>
                <a:cs typeface="Arial"/>
              </a:rPr>
              <a:t>İL </a:t>
            </a:r>
            <a:r>
              <a:rPr sz="3500" b="1" spc="-254" dirty="0">
                <a:solidFill>
                  <a:srgbClr val="0F0F82"/>
                </a:solidFill>
                <a:latin typeface="Arial"/>
                <a:cs typeface="Arial"/>
              </a:rPr>
              <a:t>MİLLİ </a:t>
            </a:r>
            <a:r>
              <a:rPr sz="3500" b="1" spc="-260" dirty="0">
                <a:solidFill>
                  <a:srgbClr val="0F0F82"/>
                </a:solidFill>
                <a:latin typeface="Arial"/>
                <a:cs typeface="Arial"/>
              </a:rPr>
              <a:t>EĞİTİM  </a:t>
            </a:r>
            <a:r>
              <a:rPr sz="3500" b="1" spc="-295" dirty="0">
                <a:solidFill>
                  <a:srgbClr val="0F0F82"/>
                </a:solidFill>
                <a:latin typeface="Arial"/>
                <a:cs typeface="Arial"/>
              </a:rPr>
              <a:t>MÜDÜRLÜĞÜMÜZ </a:t>
            </a:r>
            <a:r>
              <a:rPr sz="3500" b="1" spc="-390" dirty="0">
                <a:solidFill>
                  <a:srgbClr val="0F0F82"/>
                </a:solidFill>
                <a:latin typeface="Arial"/>
                <a:cs typeface="Arial"/>
              </a:rPr>
              <a:t>TARAFINDAN  </a:t>
            </a:r>
            <a:r>
              <a:rPr sz="3500" b="1" spc="-405" dirty="0">
                <a:solidFill>
                  <a:srgbClr val="0F0F82"/>
                </a:solidFill>
                <a:latin typeface="Arial"/>
                <a:cs typeface="Arial"/>
              </a:rPr>
              <a:t>YAPILAMAKTADIR</a:t>
            </a:r>
            <a:r>
              <a:rPr sz="3500" b="1" spc="-190" dirty="0">
                <a:solidFill>
                  <a:srgbClr val="0F0F82"/>
                </a:solidFill>
                <a:latin typeface="Arial"/>
                <a:cs typeface="Arial"/>
              </a:rPr>
              <a:t> </a:t>
            </a:r>
            <a:r>
              <a:rPr sz="3500" b="1" spc="-40" dirty="0">
                <a:solidFill>
                  <a:srgbClr val="0F0F82"/>
                </a:solidFill>
                <a:latin typeface="Arial"/>
                <a:cs typeface="Arial"/>
              </a:rPr>
              <a:t>..!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439" rIns="0" bIns="0" rtlCol="0">
            <a:spAutoFit/>
          </a:bodyPr>
          <a:lstStyle/>
          <a:p>
            <a:pPr marL="2284095" marR="5080" indent="-2266950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BEYAZ </a:t>
            </a:r>
            <a:r>
              <a:rPr spc="-390" dirty="0"/>
              <a:t>BAYRAK </a:t>
            </a:r>
            <a:r>
              <a:rPr spc="-254" dirty="0"/>
              <a:t>SERTİFİKASININ </a:t>
            </a:r>
            <a:r>
              <a:rPr spc="-305" dirty="0"/>
              <a:t>BAKANLIK </a:t>
            </a:r>
            <a:r>
              <a:rPr spc="-250" dirty="0"/>
              <a:t>SİSTEMİNE  </a:t>
            </a:r>
            <a:r>
              <a:rPr spc="-315" dirty="0"/>
              <a:t>KAYIT</a:t>
            </a:r>
            <a:r>
              <a:rPr spc="-130" dirty="0"/>
              <a:t> </a:t>
            </a:r>
            <a:r>
              <a:rPr spc="-260" dirty="0"/>
              <a:t>YAPILMASI</a:t>
            </a:r>
          </a:p>
        </p:txBody>
      </p:sp>
      <p:sp>
        <p:nvSpPr>
          <p:cNvPr id="4" name="object 4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53</a:t>
            </a:fld>
            <a:endParaRPr spc="-6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1724"/>
            <a:ext cx="9121140" cy="1894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97152"/>
            <a:ext cx="9144000" cy="2017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28775"/>
            <a:ext cx="9073007" cy="180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8775"/>
            <a:ext cx="9073515" cy="1800225"/>
          </a:xfrm>
          <a:custGeom>
            <a:avLst/>
            <a:gdLst/>
            <a:ahLst/>
            <a:cxnLst/>
            <a:rect l="l" t="t" r="r" b="b"/>
            <a:pathLst>
              <a:path w="9073515" h="1800225">
                <a:moveTo>
                  <a:pt x="0" y="1800225"/>
                </a:moveTo>
                <a:lnTo>
                  <a:pt x="9073007" y="1800225"/>
                </a:lnTo>
                <a:lnTo>
                  <a:pt x="9073007" y="0"/>
                </a:lnTo>
                <a:lnTo>
                  <a:pt x="0" y="0"/>
                </a:lnTo>
                <a:lnTo>
                  <a:pt x="0" y="1800225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761232"/>
            <a:ext cx="9144000" cy="2686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628644"/>
            <a:ext cx="9144000" cy="2773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96" y="3789006"/>
            <a:ext cx="9108440" cy="2592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96" y="3789006"/>
            <a:ext cx="9108440" cy="2592705"/>
          </a:xfrm>
          <a:custGeom>
            <a:avLst/>
            <a:gdLst/>
            <a:ahLst/>
            <a:cxnLst/>
            <a:rect l="l" t="t" r="r" b="b"/>
            <a:pathLst>
              <a:path w="9108440" h="2592704">
                <a:moveTo>
                  <a:pt x="0" y="2592324"/>
                </a:moveTo>
                <a:lnTo>
                  <a:pt x="9108440" y="2592324"/>
                </a:lnTo>
                <a:lnTo>
                  <a:pt x="9108440" y="0"/>
                </a:lnTo>
                <a:lnTo>
                  <a:pt x="0" y="0"/>
                </a:lnTo>
                <a:lnTo>
                  <a:pt x="0" y="2592324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39" y="393268"/>
            <a:ext cx="8961755" cy="577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9320" marR="1451610" indent="-646430">
              <a:lnSpc>
                <a:spcPct val="100000"/>
              </a:lnSpc>
              <a:spcBef>
                <a:spcPts val="95"/>
              </a:spcBef>
            </a:pPr>
            <a:r>
              <a:rPr sz="2800" b="1" spc="-350" dirty="0">
                <a:solidFill>
                  <a:srgbClr val="FF0000"/>
                </a:solidFill>
                <a:latin typeface="Arial"/>
                <a:cs typeface="Arial"/>
              </a:rPr>
              <a:t>‘’BEYAZ </a:t>
            </a:r>
            <a:r>
              <a:rPr sz="2800" b="1" spc="-360" dirty="0">
                <a:solidFill>
                  <a:srgbClr val="FF0000"/>
                </a:solidFill>
                <a:latin typeface="Arial"/>
                <a:cs typeface="Arial"/>
              </a:rPr>
              <a:t>BAYRAK’’ </a:t>
            </a:r>
            <a:r>
              <a:rPr sz="2800" b="1" spc="-365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2800" b="1" spc="-325" dirty="0">
                <a:solidFill>
                  <a:srgbClr val="FF0000"/>
                </a:solidFill>
                <a:latin typeface="Arial"/>
                <a:cs typeface="Arial"/>
              </a:rPr>
              <a:t>‘’BESLENME </a:t>
            </a:r>
            <a:r>
              <a:rPr sz="2800" b="1" spc="-335" dirty="0">
                <a:solidFill>
                  <a:srgbClr val="FF0000"/>
                </a:solidFill>
                <a:latin typeface="Arial"/>
                <a:cs typeface="Arial"/>
              </a:rPr>
              <a:t>DOSTU  </a:t>
            </a:r>
            <a:r>
              <a:rPr sz="2800" b="1" spc="-315" dirty="0">
                <a:solidFill>
                  <a:srgbClr val="FF0000"/>
                </a:solidFill>
                <a:latin typeface="Arial"/>
                <a:cs typeface="Arial"/>
              </a:rPr>
              <a:t>OKUL’’ </a:t>
            </a:r>
            <a:r>
              <a:rPr sz="2800" b="1" spc="-280" dirty="0">
                <a:solidFill>
                  <a:srgbClr val="FF0000"/>
                </a:solidFill>
                <a:latin typeface="Arial"/>
                <a:cs typeface="Arial"/>
              </a:rPr>
              <a:t>İŞBİRLİĞİ</a:t>
            </a:r>
            <a:r>
              <a:rPr sz="2800" b="1" spc="-3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405" dirty="0">
                <a:solidFill>
                  <a:srgbClr val="FF0000"/>
                </a:solidFill>
                <a:latin typeface="Arial"/>
                <a:cs typeface="Arial"/>
              </a:rPr>
              <a:t>PROTOKOLLERİ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378460" indent="-378460">
              <a:lnSpc>
                <a:spcPct val="100000"/>
              </a:lnSpc>
              <a:buFont typeface="Arial"/>
              <a:buChar char="•"/>
              <a:tabLst>
                <a:tab pos="570865" algn="l"/>
                <a:tab pos="571500" algn="l"/>
              </a:tabLst>
            </a:pPr>
            <a:r>
              <a:rPr sz="3500" b="1" spc="-575" dirty="0">
                <a:solidFill>
                  <a:srgbClr val="FF0000"/>
                </a:solidFill>
                <a:latin typeface="Arial"/>
                <a:cs typeface="Arial"/>
              </a:rPr>
              <a:t>BEYAZ </a:t>
            </a:r>
            <a:r>
              <a:rPr sz="3500" b="1" spc="-565" dirty="0">
                <a:solidFill>
                  <a:srgbClr val="FF0000"/>
                </a:solidFill>
                <a:latin typeface="Arial"/>
                <a:cs typeface="Arial"/>
              </a:rPr>
              <a:t>BAYRAK </a:t>
            </a:r>
            <a:r>
              <a:rPr sz="3500" b="1" spc="-345" dirty="0">
                <a:solidFill>
                  <a:srgbClr val="FF0000"/>
                </a:solidFill>
                <a:latin typeface="Arial"/>
                <a:cs typeface="Arial"/>
              </a:rPr>
              <a:t>İŞBİRLİĞİ</a:t>
            </a:r>
            <a:r>
              <a:rPr sz="3500" b="1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b="1" spc="-484" dirty="0">
                <a:solidFill>
                  <a:srgbClr val="FF0000"/>
                </a:solidFill>
                <a:latin typeface="Arial"/>
                <a:cs typeface="Arial"/>
              </a:rPr>
              <a:t>PROTOKOLÜNE</a:t>
            </a:r>
            <a:endParaRPr sz="3500" dirty="0">
              <a:latin typeface="Arial"/>
              <a:cs typeface="Arial"/>
            </a:endParaRPr>
          </a:p>
          <a:p>
            <a:pPr marL="571500">
              <a:lnSpc>
                <a:spcPct val="100000"/>
              </a:lnSpc>
            </a:pPr>
            <a:r>
              <a:rPr sz="3500" b="1" spc="-430" dirty="0">
                <a:solidFill>
                  <a:srgbClr val="FF0000"/>
                </a:solidFill>
                <a:latin typeface="Arial"/>
                <a:cs typeface="Arial"/>
              </a:rPr>
              <a:t>ERİŞMEK </a:t>
            </a:r>
            <a:r>
              <a:rPr sz="3500" b="1" spc="-240" dirty="0">
                <a:solidFill>
                  <a:srgbClr val="FF0000"/>
                </a:solidFill>
                <a:latin typeface="Arial"/>
                <a:cs typeface="Arial"/>
              </a:rPr>
              <a:t>İÇİN </a:t>
            </a:r>
            <a:r>
              <a:rPr sz="3500" b="1" spc="-400" dirty="0">
                <a:solidFill>
                  <a:srgbClr val="FF0000"/>
                </a:solidFill>
                <a:latin typeface="Arial"/>
                <a:cs typeface="Arial"/>
              </a:rPr>
              <a:t>AŞAĞIDAKİ </a:t>
            </a:r>
            <a:r>
              <a:rPr sz="3500" b="1" spc="-320" dirty="0">
                <a:solidFill>
                  <a:srgbClr val="FF0000"/>
                </a:solidFill>
                <a:latin typeface="Arial"/>
                <a:cs typeface="Arial"/>
              </a:rPr>
              <a:t>LİNKİ</a:t>
            </a:r>
            <a:r>
              <a:rPr sz="3500" b="1" spc="-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b="1" spc="-430" dirty="0">
                <a:solidFill>
                  <a:srgbClr val="FF0000"/>
                </a:solidFill>
                <a:latin typeface="Arial"/>
                <a:cs typeface="Arial"/>
              </a:rPr>
              <a:t>TIKLAYINIZ…</a:t>
            </a:r>
            <a:endParaRPr sz="3500" dirty="0">
              <a:latin typeface="Arial"/>
              <a:cs typeface="Arial"/>
            </a:endParaRPr>
          </a:p>
          <a:p>
            <a:pPr marL="571500">
              <a:lnSpc>
                <a:spcPct val="100000"/>
              </a:lnSpc>
              <a:spcBef>
                <a:spcPts val="25"/>
              </a:spcBef>
            </a:pPr>
            <a:r>
              <a:rPr sz="3200" spc="-55" dirty="0">
                <a:latin typeface="Arial"/>
                <a:cs typeface="Arial"/>
                <a:hlinkClick r:id="rId8"/>
              </a:rPr>
              <a:t>http://okulsagligi.meb.gov.tr/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78460" marR="1186180" indent="-342900">
              <a:lnSpc>
                <a:spcPct val="8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3500" b="1" spc="-490" dirty="0">
                <a:solidFill>
                  <a:srgbClr val="FF0000"/>
                </a:solidFill>
                <a:latin typeface="Arial"/>
                <a:cs typeface="Arial"/>
              </a:rPr>
              <a:t>BESLENME </a:t>
            </a:r>
            <a:r>
              <a:rPr sz="3500" b="1" spc="-409" dirty="0">
                <a:solidFill>
                  <a:srgbClr val="FF0000"/>
                </a:solidFill>
                <a:latin typeface="Arial"/>
                <a:cs typeface="Arial"/>
              </a:rPr>
              <a:t>DOSTU </a:t>
            </a:r>
            <a:r>
              <a:rPr sz="3500" b="1" spc="-509" dirty="0">
                <a:solidFill>
                  <a:srgbClr val="FF0000"/>
                </a:solidFill>
                <a:latin typeface="Arial"/>
                <a:cs typeface="Arial"/>
              </a:rPr>
              <a:t>OKULLAR </a:t>
            </a:r>
            <a:r>
              <a:rPr sz="3500" b="1" spc="-350" dirty="0">
                <a:solidFill>
                  <a:srgbClr val="FF0000"/>
                </a:solidFill>
                <a:latin typeface="Arial"/>
                <a:cs typeface="Arial"/>
              </a:rPr>
              <a:t>PROGRAMI  </a:t>
            </a:r>
            <a:r>
              <a:rPr sz="3500" b="1" spc="-370" dirty="0">
                <a:solidFill>
                  <a:srgbClr val="FF0000"/>
                </a:solidFill>
                <a:latin typeface="Arial"/>
                <a:cs typeface="Arial"/>
              </a:rPr>
              <a:t>UYGULAMA </a:t>
            </a:r>
            <a:r>
              <a:rPr sz="3500" b="1" spc="-390" dirty="0">
                <a:solidFill>
                  <a:srgbClr val="FF0000"/>
                </a:solidFill>
                <a:latin typeface="Arial"/>
                <a:cs typeface="Arial"/>
              </a:rPr>
              <a:t>KILAVUZU </a:t>
            </a:r>
            <a:r>
              <a:rPr sz="3500" b="1" spc="-430" dirty="0">
                <a:solidFill>
                  <a:srgbClr val="FF0000"/>
                </a:solidFill>
                <a:latin typeface="Arial"/>
                <a:cs typeface="Arial"/>
              </a:rPr>
              <a:t>ERİŞMEK</a:t>
            </a:r>
            <a:r>
              <a:rPr sz="3500" b="1" spc="-4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b="1" spc="-240" dirty="0">
                <a:solidFill>
                  <a:srgbClr val="FF0000"/>
                </a:solidFill>
                <a:latin typeface="Arial"/>
                <a:cs typeface="Arial"/>
              </a:rPr>
              <a:t>İÇİN</a:t>
            </a:r>
            <a:endParaRPr sz="3500" dirty="0">
              <a:latin typeface="Arial"/>
              <a:cs typeface="Arial"/>
            </a:endParaRPr>
          </a:p>
          <a:p>
            <a:pPr marL="378460">
              <a:lnSpc>
                <a:spcPts val="3360"/>
              </a:lnSpc>
            </a:pPr>
            <a:r>
              <a:rPr sz="3500" b="1" spc="-400" dirty="0">
                <a:solidFill>
                  <a:srgbClr val="FF0000"/>
                </a:solidFill>
                <a:latin typeface="Arial"/>
                <a:cs typeface="Arial"/>
              </a:rPr>
              <a:t>AŞAĞIDAKİ </a:t>
            </a:r>
            <a:r>
              <a:rPr sz="3500" b="1" spc="-315" dirty="0">
                <a:solidFill>
                  <a:srgbClr val="FF0000"/>
                </a:solidFill>
                <a:latin typeface="Arial"/>
                <a:cs typeface="Arial"/>
              </a:rPr>
              <a:t>LİNKİ</a:t>
            </a:r>
            <a:r>
              <a:rPr sz="3500" b="1" spc="-5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b="1" spc="-430" dirty="0">
                <a:solidFill>
                  <a:srgbClr val="FF0000"/>
                </a:solidFill>
                <a:latin typeface="Arial"/>
                <a:cs typeface="Arial"/>
              </a:rPr>
              <a:t>TIKLAYINIZ…</a:t>
            </a:r>
            <a:endParaRPr sz="3500" dirty="0">
              <a:latin typeface="Arial"/>
              <a:cs typeface="Arial"/>
            </a:endParaRPr>
          </a:p>
          <a:p>
            <a:pPr marL="35560" marR="5080">
              <a:lnSpc>
                <a:spcPct val="80000"/>
              </a:lnSpc>
              <a:spcBef>
                <a:spcPts val="585"/>
              </a:spcBef>
            </a:pPr>
            <a:r>
              <a:rPr sz="2200" spc="-75" dirty="0">
                <a:latin typeface="Arial"/>
                <a:cs typeface="Arial"/>
              </a:rPr>
              <a:t>https://okulsagligi.meb.gov.tr/meb_iys_dosyalar/2016_11/09102010_beslenm  </a:t>
            </a:r>
            <a:r>
              <a:rPr sz="2200" spc="-95" dirty="0">
                <a:latin typeface="Arial"/>
                <a:cs typeface="Arial"/>
              </a:rPr>
              <a:t>e_dostu_okullar_program_uygulama_k_lavuzu.pdf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54</a:t>
            </a:fld>
            <a:endParaRPr spc="-6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91956" y="6751319"/>
            <a:ext cx="284988" cy="9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9031" y="6751319"/>
            <a:ext cx="67055" cy="9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8431" y="10693"/>
            <a:ext cx="1083297" cy="1042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693"/>
            <a:ext cx="1187627" cy="10420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02258" y="167131"/>
            <a:ext cx="66116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tr-TR" sz="2200" spc="-125" dirty="0" smtClean="0"/>
              <a:t>İLÇE </a:t>
            </a:r>
            <a:r>
              <a:rPr sz="2200" spc="-165" dirty="0" smtClean="0"/>
              <a:t>MİLLİ </a:t>
            </a:r>
            <a:r>
              <a:rPr sz="2200" spc="-165" dirty="0"/>
              <a:t>EĞİTİM</a:t>
            </a:r>
            <a:r>
              <a:rPr sz="2200" spc="85" dirty="0"/>
              <a:t> </a:t>
            </a:r>
            <a:r>
              <a:rPr sz="2200" spc="-215" dirty="0"/>
              <a:t>MÜDÜRLÜĞÜ</a:t>
            </a:r>
            <a:endParaRPr sz="2200" dirty="0"/>
          </a:p>
          <a:p>
            <a:pPr algn="ctr">
              <a:lnSpc>
                <a:spcPct val="100000"/>
              </a:lnSpc>
            </a:pPr>
            <a:r>
              <a:rPr sz="2200" spc="-280" dirty="0" smtClean="0"/>
              <a:t>BEYAZ</a:t>
            </a:r>
            <a:r>
              <a:rPr lang="tr-TR" sz="2200" spc="-280" dirty="0" smtClean="0"/>
              <a:t>  </a:t>
            </a:r>
            <a:r>
              <a:rPr sz="2200" spc="-280" dirty="0" smtClean="0"/>
              <a:t> BAYRAK</a:t>
            </a:r>
            <a:r>
              <a:rPr lang="tr-TR" sz="2200" spc="-280" dirty="0" smtClean="0"/>
              <a:t>  </a:t>
            </a:r>
            <a:r>
              <a:rPr sz="2200" spc="-290" dirty="0" smtClean="0"/>
              <a:t>SAYILARI</a:t>
            </a:r>
            <a:endParaRPr sz="2200" dirty="0"/>
          </a:p>
        </p:txBody>
      </p:sp>
      <p:sp>
        <p:nvSpPr>
          <p:cNvPr id="11" name="object 11"/>
          <p:cNvSpPr txBox="1"/>
          <p:nvPr/>
        </p:nvSpPr>
        <p:spPr>
          <a:xfrm>
            <a:off x="8805798" y="6760641"/>
            <a:ext cx="252095" cy="635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" b="1" spc="-25" dirty="0">
                <a:solidFill>
                  <a:srgbClr val="FFFFFF"/>
                </a:solidFill>
                <a:latin typeface="Arial"/>
                <a:cs typeface="Arial"/>
              </a:rPr>
              <a:t>İsmai </a:t>
            </a:r>
            <a:r>
              <a:rPr sz="300" b="1" spc="-40" dirty="0">
                <a:solidFill>
                  <a:srgbClr val="FFFFFF"/>
                </a:solidFill>
                <a:latin typeface="Arial"/>
                <a:cs typeface="Arial"/>
              </a:rPr>
              <a:t>BİNGÖL</a:t>
            </a:r>
            <a:endParaRPr sz="300">
              <a:latin typeface="Arial"/>
              <a:cs typeface="Arial"/>
            </a:endParaRPr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80789"/>
              </p:ext>
            </p:extLst>
          </p:nvPr>
        </p:nvGraphicFramePr>
        <p:xfrm>
          <a:off x="381000" y="872420"/>
          <a:ext cx="8424797" cy="5689276"/>
        </p:xfrm>
        <a:graphic>
          <a:graphicData uri="http://schemas.openxmlformats.org/drawingml/2006/table">
            <a:tbl>
              <a:tblPr/>
              <a:tblGrid>
                <a:gridCol w="1313960"/>
                <a:gridCol w="4853918"/>
                <a:gridCol w="2256919"/>
              </a:tblGrid>
              <a:tr h="1142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S.NO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OKULLAR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DURUM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Şehit Uzman Çavuş Sabit Demirtaş Anaokulu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Mayıs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Demirci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Yemişli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Mayıs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Yemişli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Fen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Kuşu Şehit Er Şenayi Akdağ Çok Programlı Anadolu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Gülizar Eren Mesleki ve Teknik Anadolu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Özel Eğitim Mesleki Eğitim Merkezi (Okulu)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Özel Eğitim İş Uygulama Merkezi(Okulu)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Özel Eğitim İş Uygulama Merkezi I.Kademe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Özel Eğitim İş Uygulama Merkezi II.Kademe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Dağardı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Şerife Narin Koyuncuoğlu Anaokulu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Eynal Mesleki ve Teknik Anadolu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Simav Eflatun Anaokulu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Yusuf Koyuncuoğlu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Anadolu İmam Hatip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Kız Anadolu İmam Hatip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Akdağ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Dağardı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Çitgöl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Çitgöl Şehit Uzman Çavuş Adil Oruç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Anadolu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Simav Şeref Koleji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Simav Şeref Koleji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28.11.2018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Akdağ İlkokulu Müdürlüğü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Esenevler İMKB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Naşa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Esenevler İMKB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Naşa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Osmanbey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İbrahim Eren İmam Hatip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Nurullah Koyuncuoğlu Anadolu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İbn-i Sina Mesleki ve Teknik Anadolu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Mesleki ve Teknik Anadolu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Halil İbrahim Kazcıoğlu Mesleki Eğitim Merkezi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Beyce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Gülizar Eren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Hisarbey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Beyce Şehit Er Mustafa Nergis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Hisarbey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Simav Cumhuriyet Anadolu Lisesi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2016/2017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Güney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YAPILDI.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Kestel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YAPILDI.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Kuşu Nurullah Bayram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YAPILDI.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Güney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YAPILDI.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Şehit Er Ali OKTAYTEKİN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YAPILDI.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Kuşu Nurullah Bayram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YAPILDI.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Simav Hisar Anaokulu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YAPILDI.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Simav İsabet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YAPILDI.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Çaysimav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Darıcı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YAPILDI.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Karacahisar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Söğüt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Şenköy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Yaykın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Yeniköy İlkokulu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Darıcı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YAPILDI.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Dört Eylül Ortaokulu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</a:p>
                  </a:txBody>
                  <a:tcPr marL="3547" marR="3547" marT="3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25238"/>
              </p:ext>
            </p:extLst>
          </p:nvPr>
        </p:nvGraphicFramePr>
        <p:xfrm>
          <a:off x="609600" y="152402"/>
          <a:ext cx="8153400" cy="5822946"/>
        </p:xfrm>
        <a:graphic>
          <a:graphicData uri="http://schemas.openxmlformats.org/drawingml/2006/table">
            <a:tbl>
              <a:tblPr/>
              <a:tblGrid>
                <a:gridCol w="1893492"/>
                <a:gridCol w="308139"/>
                <a:gridCol w="303673"/>
                <a:gridCol w="540359"/>
                <a:gridCol w="1909121"/>
                <a:gridCol w="304789"/>
                <a:gridCol w="317070"/>
                <a:gridCol w="1960479"/>
                <a:gridCol w="308139"/>
                <a:gridCol w="308139"/>
              </a:tblGrid>
              <a:tr h="111092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“BEYAZ BAYRAK” OKUL DENETİM FORMU</a:t>
                      </a: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950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DEĞERLENDİRME TARİHİ:  …/10/2019</a:t>
                      </a:r>
                      <a:b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OKULUN ADI: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BİNA SAYISI: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İLK BAŞVURU    0                                      YİNELEME  0</a:t>
                      </a:r>
                      <a:b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SINIF SAYISI: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ÖĞRETMEN SAYISI:  </a:t>
                      </a:r>
                      <a:b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6789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TELEFONU: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ÖĞRENCİ SAYISI (KIZ):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TOPLAM PERSONEL SAYISI: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395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ADRESİ: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ÖĞRENCİ SAYISI (ERKEK):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2547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VP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VP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VP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23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A. OKUL ÇEVRESİ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2.Günlük olarak temizlik yapılmaktadır.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1.Çalışanların hijyen eğitim belgesi vardır.(hijyen ile ilgili çıkarılan yönetmeliğe göre )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23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1.Okul çevresinde çöp ve atık yığınları, su birikintileri, zararlı canlıların yerleşmesine yol açacak ortamlar yoktur.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3.Kapaklı çöp kovası ve çöp poşeti vardır.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2.Kullanılan araç, gereç ve malzemeler temizdir.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23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2.Bahçenin etrafı çevrilidir.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F.SPOR SALONU, TİYATRO SALONU, ATÖLYELER, LABORATUVARLAR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3.Son kullanım tarihi geçmiş gıda bulunmamaktadır.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23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Bahçe temiz (çöp, atık, su birikintisi vb yok) olup bahçe zemini düzgündür.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1.Temiz ve düzenlidir.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4.Gıda ,Tarım ve Hayvancılık Bakanlığı’ndan izinli gıdalar kullanılmaktadır.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23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4.Bahçede çöp kovaları ve çöplerin toplandığı sistem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2.Günlük olarak temizlik yapılmaktadır.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5.Fiziki koşullar, havalandırma ve aydınlatma yeterlidir.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41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5.Bina dış görünümü bakımlıdır.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3.Kapaklı çöp kovası ve çöp poşeti vardır.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6.Duvar ve zeminler temiz ve bakımlıdır.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6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6.Okul bahçesi ağaçlandırılmıştır.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G. TUVALET VE LAVABOLAR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7.Akarsuyu bulunan lavabo bulunmaktadır.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11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B. BİNA İÇİ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1..Kız ve erkek öğrenciler için yeterli sayıda tuvaleti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8.Personelin giysisi temizdir.Kılık kıyafeti uygundur.(önlük,bone,eldiven)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11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1.Tüm zeminler kolay temizlenebilir malzemeden yapılmıştır.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2.Öğretmen ve personel için yeterli tuvalet vardır.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9.Gıda hazırlama işi yapan personel eldiven,önlük,bone, kullanmaktadır.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06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2.Tüm duvarlar yerden 120 cm yüksekliğe kadar yıkanabilir boya ile boyalıdır.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3.Yeterli sayıda lavabo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10.Gıdalar uygun koşullarda saklanmaktadır.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Zararlılarla mücadele yapılmaktadır. (Belge istenmesi)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4.Tuvaletler temizdir, su birikintisi yoktur.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11.Öğrencilerin ulaşabileceği yerde kapaklı çöp kovası ve kova içinde çöp poşeti vardır.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41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 KORİDORLAR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5.Tuvalet pencerelerinde sineklik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J.İLKYARDIM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23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1.Temiz ve düzenlidir.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6.Her kabinde çalışır sifon, tuvalet kağıdı, askı, çöp kovası ve kova içinde çöp poşeti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1.Yeterli sayıda ilkyardım eğitimi almış personel vardır.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03">
                <a:tc>
                  <a:txBody>
                    <a:bodyPr/>
                    <a:lstStyle/>
                    <a:p>
                      <a:pPr algn="l" fontAlgn="b"/>
                      <a:r>
                        <a:rPr lang="nn-NO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Her koridorda yeterli sayıda kapaklı çöp kovası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7.Tuvalet ortak alanda sıvı sabun, kağıt havlu/kurutma makinesi ve çöp kovasıve kova içinde çöp poşeti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2.Revir /İlkyardım dolabı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Az kullanılan alanlar (merdiven altı, çatı boşluğu vb) temizdir.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8.Su kesintisi durumunda tuvaletlere su sağlayacak sistem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3.Revir/İlkyardım dolabında uygun ve yeterli malzeme bulunmaktadır.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45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4.Sağlık,hijyen,çevre sağlığı ..konularını içeren okul panosu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9.Uygun kanalizasyon istemi vardır.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K.DİĞER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41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D. SINIFLAR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1.Temizlik işiyle görevli yeterli sayıda personel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75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1.Öğrenci sayısı 40’ı geçmemektedir. 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H.İÇME SUYU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Temizlik için uygun araç-gereç ve malzeme vardır.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00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2.Sınıfların duvarları boyalı,temiz ve düzenlidir.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1.Şebeke suyu kullanılmaktadır.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3.Dönüştürülebilecek katı atıklar için geri dönüşüm kutuları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5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3.Günlük olarak ıslak ya da makineyle temizlik yapılmaktadır.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Su kesintilerine karşı okulda su deposu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4.Sınıflar ,kantin/kooperatif,yemekhane ve tuvaletlerin temizliğinin periyodik yapıldığına dair çizerge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61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4..Her sınıfta kapaklı çöp kovası 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3.Okul su deposu uygun niteliktedir (temizlenebilir iç yüzey, tahliye vanası…).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5.Okullarda engeli öğrencilerin ihtiyaçlarına cevap verebilecek (engeli rampası,tuvalet-lavobo,engelli asansörü )vardır.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61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5.Aydınlanması uygundur.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4.Okul su deposu temizliği düzenli olarak yapılmakta ve kayıt edilmektedir.(belge ibraz edilecektir)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6.Sağlık bakanlığından veya gümrük ve ticaret bakanlığından bildirim kaydı alınmış temizlik ürünleri kullanılmaktadır.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54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6.Her teneffüste havalandırılmaktadır.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5.Musluktan alınan su numunesinde klor düzeyi uygundur.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7.Eğitim Öğretim yılı içinde öğrencilere yönelik sağlık,hijyen,çevre sağlığı vb.eğitimler düzenlenmiştir.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E.İDARİ BİRİM, ÖĞRETMEN ODASI, KÜTÜPHANE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6.Kuyu/şebeke su numuneleri İTASHY’te belirtilen mikrobiyolojik şartları taşımaktadır.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41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1.Temiz ve düzenlidir.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I.KANTİN/KOOPERATİF/YEMEKHANE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Değerlendirme sonucu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toplam 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60" marR="2160" marT="2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04"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8304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KOMİSYON</a:t>
                      </a: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04">
                <a:tc>
                  <a:txBody>
                    <a:bodyPr/>
                    <a:lstStyle/>
                    <a:p>
                      <a:pPr algn="l" fontAlgn="b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04"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04"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Müdürü</a:t>
                      </a: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04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İlçe Toplum Sağlığı Müdürlüğü Temsilcileri </a:t>
                      </a: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İlçe Milli Eğitim Müdürlüğü Temsilcileri </a:t>
                      </a: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0" marR="2160" marT="2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89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2645" y="38480"/>
            <a:ext cx="49180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0" spc="-545" dirty="0">
                <a:solidFill>
                  <a:srgbClr val="000000"/>
                </a:solidFill>
                <a:latin typeface="Arial"/>
                <a:cs typeface="Arial"/>
              </a:rPr>
              <a:t>İLLERDE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b="0" spc="-204" dirty="0">
                <a:solidFill>
                  <a:srgbClr val="000000"/>
                </a:solidFill>
                <a:latin typeface="Arial"/>
                <a:cs typeface="Arial"/>
              </a:rPr>
              <a:t>Taraflar </a:t>
            </a:r>
            <a:r>
              <a:rPr sz="4000" b="0" spc="-11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4000" b="0" spc="-170" dirty="0">
                <a:solidFill>
                  <a:srgbClr val="000000"/>
                </a:solidFill>
                <a:latin typeface="Arial"/>
                <a:cs typeface="Arial"/>
              </a:rPr>
              <a:t>Yetkili</a:t>
            </a:r>
            <a:r>
              <a:rPr sz="4000" b="0" spc="-3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90" dirty="0">
                <a:solidFill>
                  <a:srgbClr val="000000"/>
                </a:solidFill>
                <a:latin typeface="Arial"/>
                <a:cs typeface="Arial"/>
              </a:rPr>
              <a:t>Birimler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5759" y="4797552"/>
            <a:ext cx="589788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368" y="1556791"/>
            <a:ext cx="3829050" cy="4276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818" y="4493526"/>
            <a:ext cx="3903345" cy="864235"/>
          </a:xfrm>
          <a:custGeom>
            <a:avLst/>
            <a:gdLst/>
            <a:ahLst/>
            <a:cxnLst/>
            <a:rect l="l" t="t" r="r" b="b"/>
            <a:pathLst>
              <a:path w="3903345" h="864235">
                <a:moveTo>
                  <a:pt x="0" y="864095"/>
                </a:moveTo>
                <a:lnTo>
                  <a:pt x="3902964" y="864095"/>
                </a:lnTo>
                <a:lnTo>
                  <a:pt x="3902964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2404" y="4802123"/>
            <a:ext cx="589788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2928" y="1610094"/>
            <a:ext cx="2067703" cy="1974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84320" y="3489959"/>
            <a:ext cx="5059680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7404" y="3489959"/>
            <a:ext cx="196596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24603" y="3580841"/>
            <a:ext cx="4780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50" dirty="0">
                <a:solidFill>
                  <a:srgbClr val="FF0000"/>
                </a:solidFill>
                <a:latin typeface="Arial"/>
                <a:cs typeface="Arial"/>
              </a:rPr>
              <a:t>T.C. </a:t>
            </a:r>
            <a:r>
              <a:rPr sz="3200" b="1" spc="-229" dirty="0">
                <a:solidFill>
                  <a:srgbClr val="FF0000"/>
                </a:solidFill>
                <a:latin typeface="Arial"/>
                <a:cs typeface="Arial"/>
              </a:rPr>
              <a:t>MİLLİ </a:t>
            </a:r>
            <a:r>
              <a:rPr sz="3200" b="1" spc="-235" dirty="0">
                <a:solidFill>
                  <a:srgbClr val="FF0000"/>
                </a:solidFill>
                <a:latin typeface="Arial"/>
                <a:cs typeface="Arial"/>
              </a:rPr>
              <a:t>EĞİTİM</a:t>
            </a:r>
            <a:r>
              <a:rPr sz="3200" b="1" spc="-5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395" dirty="0">
                <a:solidFill>
                  <a:srgbClr val="FF0000"/>
                </a:solidFill>
                <a:latin typeface="Arial"/>
                <a:cs typeface="Arial"/>
              </a:rPr>
              <a:t>BAKANLIĞ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3683" y="324993"/>
            <a:ext cx="6568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204" dirty="0">
                <a:uFill>
                  <a:solidFill>
                    <a:srgbClr val="FF0000"/>
                  </a:solidFill>
                </a:uFill>
              </a:rPr>
              <a:t>Projenin </a:t>
            </a:r>
            <a:r>
              <a:rPr sz="3200" u="heavy" spc="-240" dirty="0">
                <a:uFill>
                  <a:solidFill>
                    <a:srgbClr val="FF0000"/>
                  </a:solidFill>
                </a:uFill>
              </a:rPr>
              <a:t>Uygulandığı </a:t>
            </a:r>
            <a:r>
              <a:rPr sz="3200" u="heavy" spc="-235" dirty="0">
                <a:uFill>
                  <a:solidFill>
                    <a:srgbClr val="FF0000"/>
                  </a:solidFill>
                </a:uFill>
              </a:rPr>
              <a:t>Eğitim</a:t>
            </a:r>
            <a:r>
              <a:rPr sz="3200" u="heavy" spc="-1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3200" u="heavy" spc="-215" dirty="0">
                <a:uFill>
                  <a:solidFill>
                    <a:srgbClr val="FF0000"/>
                  </a:solidFill>
                </a:uFill>
              </a:rPr>
              <a:t>Kurumları;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55016"/>
            <a:ext cx="8366759" cy="521843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748665">
              <a:lnSpc>
                <a:spcPct val="100000"/>
              </a:lnSpc>
              <a:spcBef>
                <a:spcPts val="2005"/>
              </a:spcBef>
            </a:pPr>
            <a:r>
              <a:rPr sz="3000" b="1" u="heavy" spc="-3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T.C. </a:t>
            </a:r>
            <a:r>
              <a:rPr sz="30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Milli </a:t>
            </a:r>
            <a:r>
              <a:rPr sz="3000" b="1" u="heavy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Eğitim </a:t>
            </a:r>
            <a:r>
              <a:rPr sz="30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Bakanlığına </a:t>
            </a:r>
            <a:r>
              <a:rPr sz="30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bağlı </a:t>
            </a:r>
            <a:r>
              <a:rPr sz="3000" b="1" u="heavy" spc="-3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Kamu </a:t>
            </a:r>
            <a:r>
              <a:rPr sz="3000" b="1" u="heavy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</a:t>
            </a:r>
            <a:r>
              <a:rPr sz="3000" b="1" u="heavy" spc="-3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özel;</a:t>
            </a:r>
            <a:endParaRPr sz="3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77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spc="-210" dirty="0">
                <a:solidFill>
                  <a:srgbClr val="FF0000"/>
                </a:solidFill>
                <a:latin typeface="Arial"/>
                <a:cs typeface="Arial"/>
              </a:rPr>
              <a:t>Okul</a:t>
            </a:r>
            <a:r>
              <a:rPr sz="28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25" dirty="0">
                <a:solidFill>
                  <a:srgbClr val="FF0000"/>
                </a:solidFill>
                <a:latin typeface="Arial"/>
                <a:cs typeface="Arial"/>
              </a:rPr>
              <a:t>öncesi,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spc="-160" dirty="0">
                <a:solidFill>
                  <a:srgbClr val="FF0000"/>
                </a:solidFill>
                <a:latin typeface="Arial"/>
                <a:cs typeface="Arial"/>
              </a:rPr>
              <a:t>İlkokul,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spc="-165" dirty="0">
                <a:solidFill>
                  <a:srgbClr val="FF0000"/>
                </a:solidFill>
                <a:latin typeface="Arial"/>
                <a:cs typeface="Arial"/>
              </a:rPr>
              <a:t>Ortaokul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spc="-225" dirty="0">
                <a:solidFill>
                  <a:srgbClr val="FF0000"/>
                </a:solidFill>
                <a:latin typeface="Arial"/>
                <a:cs typeface="Arial"/>
              </a:rPr>
              <a:t>Liseler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spc="-150" dirty="0">
                <a:solidFill>
                  <a:srgbClr val="FF0000"/>
                </a:solidFill>
                <a:latin typeface="Arial"/>
                <a:cs typeface="Arial"/>
              </a:rPr>
              <a:t>Mesleki </a:t>
            </a:r>
            <a:r>
              <a:rPr sz="2800" b="1" spc="-210" dirty="0">
                <a:solidFill>
                  <a:srgbClr val="FF0000"/>
                </a:solidFill>
                <a:latin typeface="Arial"/>
                <a:cs typeface="Arial"/>
              </a:rPr>
              <a:t>Eğitim</a:t>
            </a:r>
            <a:r>
              <a:rPr sz="28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FF0000"/>
                </a:solidFill>
                <a:latin typeface="Arial"/>
                <a:cs typeface="Arial"/>
              </a:rPr>
              <a:t>Merkezi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spc="-190" dirty="0">
                <a:solidFill>
                  <a:srgbClr val="FF0000"/>
                </a:solidFill>
                <a:latin typeface="Arial"/>
                <a:cs typeface="Arial"/>
              </a:rPr>
              <a:t>Halk </a:t>
            </a:r>
            <a:r>
              <a:rPr sz="2800" b="1" spc="-195" dirty="0">
                <a:solidFill>
                  <a:srgbClr val="FF0000"/>
                </a:solidFill>
                <a:latin typeface="Arial"/>
                <a:cs typeface="Arial"/>
              </a:rPr>
              <a:t>Eğitimi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FF0000"/>
                </a:solidFill>
                <a:latin typeface="Arial"/>
                <a:cs typeface="Arial"/>
              </a:rPr>
              <a:t>Merkezi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spc="-210" dirty="0">
                <a:solidFill>
                  <a:srgbClr val="FF0000"/>
                </a:solidFill>
                <a:latin typeface="Arial"/>
                <a:cs typeface="Arial"/>
              </a:rPr>
              <a:t>Eğitim </a:t>
            </a:r>
            <a:r>
              <a:rPr sz="2800" b="1" spc="-220" dirty="0">
                <a:solidFill>
                  <a:srgbClr val="FF0000"/>
                </a:solidFill>
                <a:latin typeface="Arial"/>
                <a:cs typeface="Arial"/>
              </a:rPr>
              <a:t>Uygulama </a:t>
            </a:r>
            <a:r>
              <a:rPr sz="2800" b="1" spc="-210" dirty="0">
                <a:solidFill>
                  <a:srgbClr val="FF0000"/>
                </a:solidFill>
                <a:latin typeface="Arial"/>
                <a:cs typeface="Arial"/>
              </a:rPr>
              <a:t>Okulu ve </a:t>
            </a:r>
            <a:r>
              <a:rPr sz="2800" b="1" spc="-240" dirty="0">
                <a:solidFill>
                  <a:srgbClr val="FF0000"/>
                </a:solidFill>
                <a:latin typeface="Arial"/>
                <a:cs typeface="Arial"/>
              </a:rPr>
              <a:t>İş </a:t>
            </a:r>
            <a:r>
              <a:rPr sz="2800" b="1" spc="-254" dirty="0">
                <a:solidFill>
                  <a:srgbClr val="FF0000"/>
                </a:solidFill>
                <a:latin typeface="Arial"/>
                <a:cs typeface="Arial"/>
              </a:rPr>
              <a:t>Sağlığı </a:t>
            </a:r>
            <a:r>
              <a:rPr sz="2800" b="1" spc="-210" dirty="0">
                <a:solidFill>
                  <a:srgbClr val="FF0000"/>
                </a:solidFill>
                <a:latin typeface="Arial"/>
                <a:cs typeface="Arial"/>
              </a:rPr>
              <a:t>Eğitim</a:t>
            </a:r>
            <a:r>
              <a:rPr sz="2800" b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FF0000"/>
                </a:solidFill>
                <a:latin typeface="Arial"/>
                <a:cs typeface="Arial"/>
              </a:rPr>
              <a:t>Merkezleri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428" y="6161633"/>
            <a:ext cx="4969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0" dirty="0">
                <a:solidFill>
                  <a:srgbClr val="FF0000"/>
                </a:solidFill>
                <a:latin typeface="Arial"/>
                <a:cs typeface="Arial"/>
              </a:rPr>
              <a:t>Örgün </a:t>
            </a:r>
            <a:r>
              <a:rPr sz="2800" b="1" spc="-254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2800" b="1" spc="-300" dirty="0">
                <a:solidFill>
                  <a:srgbClr val="FF0000"/>
                </a:solidFill>
                <a:latin typeface="Arial"/>
                <a:cs typeface="Arial"/>
              </a:rPr>
              <a:t>Yaygın </a:t>
            </a:r>
            <a:r>
              <a:rPr sz="2800" b="1" spc="-210" dirty="0">
                <a:solidFill>
                  <a:srgbClr val="FF0000"/>
                </a:solidFill>
                <a:latin typeface="Arial"/>
                <a:cs typeface="Arial"/>
              </a:rPr>
              <a:t>Eğitim</a:t>
            </a:r>
            <a:r>
              <a:rPr sz="2800" b="1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90" dirty="0">
                <a:solidFill>
                  <a:srgbClr val="FF0000"/>
                </a:solidFill>
                <a:latin typeface="Arial"/>
                <a:cs typeface="Arial"/>
              </a:rPr>
              <a:t>Kurumları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728" y="807846"/>
            <a:ext cx="2306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80" dirty="0">
                <a:solidFill>
                  <a:srgbClr val="000000"/>
                </a:solidFill>
                <a:latin typeface="Arial"/>
                <a:cs typeface="Arial"/>
              </a:rPr>
              <a:t>AMAÇLAR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624" y="2428443"/>
            <a:ext cx="7937500" cy="2740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1320800" indent="-514984">
              <a:lnSpc>
                <a:spcPct val="100000"/>
              </a:lnSpc>
              <a:spcBef>
                <a:spcPts val="105"/>
              </a:spcBef>
              <a:buClr>
                <a:srgbClr val="0000CC"/>
              </a:buClr>
              <a:buAutoNum type="arabicPeriod"/>
              <a:tabLst>
                <a:tab pos="527685" algn="l"/>
                <a:tab pos="528320" algn="l"/>
                <a:tab pos="3561715" algn="l"/>
              </a:tabLst>
            </a:pPr>
            <a:r>
              <a:rPr sz="3200" spc="-125" dirty="0">
                <a:latin typeface="Arial"/>
                <a:cs typeface="Arial"/>
              </a:rPr>
              <a:t>Eğitim </a:t>
            </a:r>
            <a:r>
              <a:rPr sz="3200" spc="-100" dirty="0">
                <a:latin typeface="Arial"/>
                <a:cs typeface="Arial"/>
              </a:rPr>
              <a:t>kurumlarını, </a:t>
            </a:r>
            <a:r>
              <a:rPr sz="3200" spc="-75" dirty="0">
                <a:latin typeface="Arial"/>
                <a:cs typeface="Arial"/>
              </a:rPr>
              <a:t>temizlik </a:t>
            </a:r>
            <a:r>
              <a:rPr sz="3200" spc="-190" dirty="0">
                <a:latin typeface="Arial"/>
                <a:cs typeface="Arial"/>
              </a:rPr>
              <a:t>ve</a:t>
            </a:r>
            <a:r>
              <a:rPr sz="3200" spc="-32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hijyen  </a:t>
            </a:r>
            <a:r>
              <a:rPr sz="3200" spc="-165" dirty="0">
                <a:latin typeface="Arial"/>
                <a:cs typeface="Arial"/>
              </a:rPr>
              <a:t>konusunda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teşvik	</a:t>
            </a:r>
            <a:r>
              <a:rPr sz="3200" spc="-95" dirty="0">
                <a:latin typeface="Arial"/>
                <a:cs typeface="Arial"/>
              </a:rPr>
              <a:t>etmek.</a:t>
            </a:r>
            <a:endParaRPr sz="3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0000CC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3200" spc="-180" dirty="0">
                <a:latin typeface="Arial"/>
                <a:cs typeface="Arial"/>
              </a:rPr>
              <a:t>Toplum </a:t>
            </a:r>
            <a:r>
              <a:rPr sz="3200" spc="-190" dirty="0">
                <a:latin typeface="Arial"/>
                <a:cs typeface="Arial"/>
              </a:rPr>
              <a:t>sağlığını </a:t>
            </a:r>
            <a:r>
              <a:rPr sz="3200" spc="-135" dirty="0">
                <a:latin typeface="Arial"/>
                <a:cs typeface="Arial"/>
              </a:rPr>
              <a:t>korumak </a:t>
            </a:r>
            <a:r>
              <a:rPr sz="3200" spc="-190" dirty="0">
                <a:latin typeface="Arial"/>
                <a:cs typeface="Arial"/>
              </a:rPr>
              <a:t>ve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geliştirmek</a:t>
            </a:r>
            <a:endParaRPr sz="3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0000CC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3200" spc="-350" dirty="0">
                <a:latin typeface="Arial"/>
                <a:cs typeface="Arial"/>
              </a:rPr>
              <a:t>Yaşam </a:t>
            </a:r>
            <a:r>
              <a:rPr sz="3200" spc="-90" dirty="0">
                <a:latin typeface="Arial"/>
                <a:cs typeface="Arial"/>
              </a:rPr>
              <a:t>kalitesini</a:t>
            </a:r>
            <a:r>
              <a:rPr sz="3200" spc="-484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yükseltmek</a:t>
            </a:r>
            <a:endParaRPr sz="3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745"/>
              </a:spcBef>
              <a:buClr>
                <a:srgbClr val="0000CC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3100" spc="-140" dirty="0">
                <a:latin typeface="Arial"/>
                <a:cs typeface="Arial"/>
              </a:rPr>
              <a:t>Yeterli </a:t>
            </a:r>
            <a:r>
              <a:rPr sz="3100" spc="-65" dirty="0">
                <a:latin typeface="Arial"/>
                <a:cs typeface="Arial"/>
              </a:rPr>
              <a:t>eğitim </a:t>
            </a:r>
            <a:r>
              <a:rPr sz="3100" spc="-165" dirty="0">
                <a:latin typeface="Arial"/>
                <a:cs typeface="Arial"/>
              </a:rPr>
              <a:t>almış </a:t>
            </a:r>
            <a:r>
              <a:rPr sz="3100" spc="-160" dirty="0">
                <a:latin typeface="Arial"/>
                <a:cs typeface="Arial"/>
              </a:rPr>
              <a:t>sağlıklı </a:t>
            </a:r>
            <a:r>
              <a:rPr sz="3100" spc="-95" dirty="0">
                <a:latin typeface="Arial"/>
                <a:cs typeface="Arial"/>
              </a:rPr>
              <a:t>nesiller</a:t>
            </a:r>
            <a:r>
              <a:rPr sz="3100" spc="-200" dirty="0">
                <a:latin typeface="Arial"/>
                <a:cs typeface="Arial"/>
              </a:rPr>
              <a:t> </a:t>
            </a:r>
            <a:r>
              <a:rPr sz="3100" spc="-75" dirty="0">
                <a:latin typeface="Arial"/>
                <a:cs typeface="Arial"/>
              </a:rPr>
              <a:t>yetiştirmek.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</a:t>
            </a:fld>
            <a:endParaRPr spc="-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7385" y="461594"/>
            <a:ext cx="5266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80" dirty="0"/>
              <a:t>DENETİM</a:t>
            </a:r>
            <a:r>
              <a:rPr sz="4400" spc="-275" dirty="0"/>
              <a:t> </a:t>
            </a:r>
            <a:r>
              <a:rPr sz="4400" spc="-455" dirty="0"/>
              <a:t>KOMİSYONU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02272" y="1179423"/>
            <a:ext cx="8241665" cy="49218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u="heavy" spc="-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Koordinatör: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30" dirty="0">
                <a:latin typeface="Arial"/>
                <a:cs typeface="Arial"/>
              </a:rPr>
              <a:t>İl </a:t>
            </a:r>
            <a:r>
              <a:rPr sz="3200" spc="30" dirty="0">
                <a:latin typeface="Arial"/>
                <a:cs typeface="Arial"/>
              </a:rPr>
              <a:t>Milli </a:t>
            </a:r>
            <a:r>
              <a:rPr sz="3200" spc="-125" dirty="0">
                <a:latin typeface="Arial"/>
                <a:cs typeface="Arial"/>
              </a:rPr>
              <a:t>Eğitim </a:t>
            </a:r>
            <a:r>
              <a:rPr sz="3200" spc="-100" dirty="0">
                <a:latin typeface="Arial"/>
                <a:cs typeface="Arial"/>
              </a:rPr>
              <a:t>Müdürlüğünce </a:t>
            </a:r>
            <a:r>
              <a:rPr sz="3200" spc="-85" dirty="0">
                <a:latin typeface="Arial"/>
                <a:cs typeface="Arial"/>
              </a:rPr>
              <a:t>görevlendirilen</a:t>
            </a:r>
            <a:r>
              <a:rPr sz="3200" spc="-56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kişi.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65"/>
              </a:spcBef>
            </a:pPr>
            <a:r>
              <a:rPr sz="3100" u="heavy" spc="-7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b="1" u="heavy" spc="-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Denetim </a:t>
            </a:r>
            <a:r>
              <a:rPr sz="3100" b="1" u="heavy" spc="-3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Komisyonu</a:t>
            </a:r>
            <a:r>
              <a:rPr sz="31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00" b="1" u="heavy" spc="-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Üyeleri:</a:t>
            </a:r>
            <a:endParaRPr sz="31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  <a:spcBef>
                <a:spcPts val="745"/>
              </a:spcBef>
            </a:pPr>
            <a:r>
              <a:rPr sz="3100" spc="-175" dirty="0">
                <a:latin typeface="Arial"/>
                <a:cs typeface="Arial"/>
              </a:rPr>
              <a:t>Halk </a:t>
            </a:r>
            <a:r>
              <a:rPr sz="3100" spc="-250" dirty="0">
                <a:latin typeface="Arial"/>
                <a:cs typeface="Arial"/>
              </a:rPr>
              <a:t>Sağlığı </a:t>
            </a:r>
            <a:r>
              <a:rPr sz="3100" spc="-185" dirty="0">
                <a:latin typeface="Arial"/>
                <a:cs typeface="Arial"/>
              </a:rPr>
              <a:t>ve </a:t>
            </a:r>
            <a:r>
              <a:rPr sz="3100" spc="-30" dirty="0">
                <a:latin typeface="Arial"/>
                <a:cs typeface="Arial"/>
              </a:rPr>
              <a:t>İl </a:t>
            </a:r>
            <a:r>
              <a:rPr sz="3100" spc="30" dirty="0">
                <a:latin typeface="Arial"/>
                <a:cs typeface="Arial"/>
              </a:rPr>
              <a:t>Milli </a:t>
            </a:r>
            <a:r>
              <a:rPr sz="3100" spc="-125" dirty="0">
                <a:latin typeface="Arial"/>
                <a:cs typeface="Arial"/>
              </a:rPr>
              <a:t>Eğitim</a:t>
            </a:r>
            <a:r>
              <a:rPr sz="3100" spc="-300" dirty="0">
                <a:latin typeface="Arial"/>
                <a:cs typeface="Arial"/>
              </a:rPr>
              <a:t> </a:t>
            </a:r>
            <a:r>
              <a:rPr sz="3100" spc="-65" dirty="0">
                <a:latin typeface="Arial"/>
                <a:cs typeface="Arial"/>
              </a:rPr>
              <a:t>Müdürlüklerinden</a:t>
            </a:r>
            <a:endParaRPr sz="31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3100" spc="-100" dirty="0">
                <a:latin typeface="Arial"/>
                <a:cs typeface="Arial"/>
              </a:rPr>
              <a:t>ikişer görevli </a:t>
            </a:r>
            <a:r>
              <a:rPr sz="3100" spc="-120" dirty="0">
                <a:latin typeface="Arial"/>
                <a:cs typeface="Arial"/>
              </a:rPr>
              <a:t>olmak </a:t>
            </a:r>
            <a:r>
              <a:rPr sz="3100" spc="-175" dirty="0">
                <a:latin typeface="Arial"/>
                <a:cs typeface="Arial"/>
              </a:rPr>
              <a:t>üzere </a:t>
            </a:r>
            <a:r>
              <a:rPr sz="3100" spc="-155" dirty="0">
                <a:latin typeface="Arial"/>
                <a:cs typeface="Arial"/>
              </a:rPr>
              <a:t>4 </a:t>
            </a:r>
            <a:r>
              <a:rPr sz="3100" spc="-30" dirty="0">
                <a:latin typeface="Arial"/>
                <a:cs typeface="Arial"/>
              </a:rPr>
              <a:t>(dört) </a:t>
            </a:r>
            <a:r>
              <a:rPr sz="3100" spc="-120" dirty="0">
                <a:latin typeface="Arial"/>
                <a:cs typeface="Arial"/>
              </a:rPr>
              <a:t>kişiden</a:t>
            </a:r>
            <a:r>
              <a:rPr sz="3100" spc="-475" dirty="0">
                <a:latin typeface="Arial"/>
                <a:cs typeface="Arial"/>
              </a:rPr>
              <a:t> </a:t>
            </a:r>
            <a:r>
              <a:rPr sz="3100" spc="-140" dirty="0">
                <a:latin typeface="Arial"/>
                <a:cs typeface="Arial"/>
              </a:rPr>
              <a:t>oluşur.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60"/>
              </a:spcBef>
            </a:pPr>
            <a:r>
              <a:rPr sz="3100" u="heavy" spc="-7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b="1" u="heavy" spc="-2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Görevi:</a:t>
            </a:r>
            <a:endParaRPr sz="31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  <a:spcBef>
                <a:spcPts val="750"/>
              </a:spcBef>
            </a:pPr>
            <a:r>
              <a:rPr sz="3100" b="1" spc="-290" dirty="0">
                <a:latin typeface="Arial"/>
                <a:cs typeface="Arial"/>
              </a:rPr>
              <a:t>“Beyaz </a:t>
            </a:r>
            <a:r>
              <a:rPr sz="3100" b="1" spc="-275" dirty="0">
                <a:latin typeface="Arial"/>
                <a:cs typeface="Arial"/>
              </a:rPr>
              <a:t>Bayrak </a:t>
            </a:r>
            <a:r>
              <a:rPr sz="3100" b="1" spc="-235" dirty="0">
                <a:latin typeface="Arial"/>
                <a:cs typeface="Arial"/>
              </a:rPr>
              <a:t>Eğitim </a:t>
            </a:r>
            <a:r>
              <a:rPr sz="3100" b="1" spc="-275" dirty="0">
                <a:latin typeface="Arial"/>
                <a:cs typeface="Arial"/>
              </a:rPr>
              <a:t>Kurumu </a:t>
            </a:r>
            <a:r>
              <a:rPr sz="3100" b="1" spc="-175" dirty="0">
                <a:latin typeface="Arial"/>
                <a:cs typeface="Arial"/>
              </a:rPr>
              <a:t>Denetim</a:t>
            </a:r>
            <a:r>
              <a:rPr sz="3100" b="1" spc="330" dirty="0">
                <a:latin typeface="Arial"/>
                <a:cs typeface="Arial"/>
              </a:rPr>
              <a:t> </a:t>
            </a:r>
            <a:r>
              <a:rPr sz="3100" b="1" spc="-254" dirty="0">
                <a:latin typeface="Arial"/>
                <a:cs typeface="Arial"/>
              </a:rPr>
              <a:t>Formu”</a:t>
            </a:r>
            <a:endParaRPr sz="31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  <a:tabLst>
                <a:tab pos="2485390" algn="l"/>
              </a:tabLst>
            </a:pPr>
            <a:r>
              <a:rPr sz="3100" spc="-45" dirty="0">
                <a:latin typeface="Arial"/>
                <a:cs typeface="Arial"/>
              </a:rPr>
              <a:t>kriterlerine	</a:t>
            </a:r>
            <a:r>
              <a:rPr sz="3100" spc="-145" dirty="0">
                <a:latin typeface="Arial"/>
                <a:cs typeface="Arial"/>
              </a:rPr>
              <a:t>göre </a:t>
            </a:r>
            <a:r>
              <a:rPr sz="3100" spc="-125" dirty="0">
                <a:latin typeface="Arial"/>
                <a:cs typeface="Arial"/>
              </a:rPr>
              <a:t>başvuruları</a:t>
            </a:r>
            <a:r>
              <a:rPr sz="3100" spc="-210" dirty="0">
                <a:latin typeface="Arial"/>
                <a:cs typeface="Arial"/>
              </a:rPr>
              <a:t> </a:t>
            </a:r>
            <a:r>
              <a:rPr sz="3100" spc="-105" dirty="0">
                <a:latin typeface="Arial"/>
                <a:cs typeface="Arial"/>
              </a:rPr>
              <a:t>değerlendirmek.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8431" y="10693"/>
            <a:ext cx="1080237" cy="102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73" y="43904"/>
            <a:ext cx="1033444" cy="96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</a:t>
            </a:fld>
            <a:endParaRPr spc="-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3338</Words>
  <Application>Microsoft Office PowerPoint</Application>
  <PresentationFormat>Ekran Gösterisi (4:3)</PresentationFormat>
  <Paragraphs>873</Paragraphs>
  <Slides>56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3" baseType="lpstr">
      <vt:lpstr>Arial</vt:lpstr>
      <vt:lpstr>Calibri</vt:lpstr>
      <vt:lpstr>Georgia</vt:lpstr>
      <vt:lpstr>Times New Roman</vt:lpstr>
      <vt:lpstr>Trebuchet MS</vt:lpstr>
      <vt:lpstr>Wingdings</vt:lpstr>
      <vt:lpstr>Office Theme</vt:lpstr>
      <vt:lpstr>PowerPoint Sunusu</vt:lpstr>
      <vt:lpstr>Beyaz Bayrak Projesi;</vt:lpstr>
      <vt:lpstr>“BEYAZ BAYRAK”</vt:lpstr>
      <vt:lpstr>Taraflar - Yetkili Birimler</vt:lpstr>
      <vt:lpstr>PowerPoint Sunusu</vt:lpstr>
      <vt:lpstr>İLLERDE Taraflar - Yetkili Birimler</vt:lpstr>
      <vt:lpstr> Projenin Uygulandığı Eğitim Kurumları;</vt:lpstr>
      <vt:lpstr>AMAÇLAR</vt:lpstr>
      <vt:lpstr>DENETİM KOMİSYONU</vt:lpstr>
      <vt:lpstr>BEYAZ BAYRAK ALMA SÜRECİ</vt:lpstr>
      <vt:lpstr>PowerPoint Sunusu</vt:lpstr>
      <vt:lpstr>BEYAZ BAYRAK DENETİM SÜRECİ</vt:lpstr>
      <vt:lpstr>BEYAZ BAYRAK ALMA SÜRECİ</vt:lpstr>
      <vt:lpstr>‘’BEYAZ BAYRAK’’ SERTİFİKASI</vt:lpstr>
      <vt:lpstr>‘’BEYAZ BAYRAK’’</vt:lpstr>
      <vt:lpstr>PRİNÇ LEVHA</vt:lpstr>
      <vt:lpstr>BEYAZ BAYRAK ALMA SÜRECİ</vt:lpstr>
      <vt:lpstr>BEYAZ BAYRAK ALMA SÜRECİ</vt:lpstr>
      <vt:lpstr>BEYAZ BAYRAK ALMA SÜRECİ</vt:lpstr>
      <vt:lpstr>BEYAZ BAYRAK EĞİTİM KURUMU DENETİM FORMU BÖLÜMLERİ VE PUANLARI</vt:lpstr>
      <vt:lpstr>BEYAZ BAYRAK DENETİM FORMUNUN  DOLDURULMASI (OKUL BİLGİLERİ)</vt:lpstr>
      <vt:lpstr>OKUL ÇEVRESİ (7 P)</vt:lpstr>
      <vt:lpstr>BİNA İÇİ-KORİDORLAR (7 P)</vt:lpstr>
      <vt:lpstr>SINIFLAR (10 P)</vt:lpstr>
      <vt:lpstr>İDARİ BİRİM - ÖĞRETMEN ODASI -  KÜTÜPHANE (3P)</vt:lpstr>
      <vt:lpstr>SPOR SALONU,TİYATRO SALONU,  ATÖLYELER, LABORATUVARLAR (3P)</vt:lpstr>
      <vt:lpstr>TUVALET VE LAVABOLAR (21P)</vt:lpstr>
      <vt:lpstr>20 YETERLİ 1 PUAN</vt:lpstr>
      <vt:lpstr>PowerPoint Sunusu</vt:lpstr>
      <vt:lpstr>PowerPoint Sunusu</vt:lpstr>
      <vt:lpstr>PowerPoint Sunusu</vt:lpstr>
      <vt:lpstr>İÇME SUYU (12 P)</vt:lpstr>
      <vt:lpstr>İÇME SUYU (12 P)</vt:lpstr>
      <vt:lpstr>KANTİN/KOOPERATİF/YEMEKHANE (26 P)</vt:lpstr>
      <vt:lpstr>Eldiven  Önlük  Bone</vt:lpstr>
      <vt:lpstr>PowerPoint Sunusu</vt:lpstr>
      <vt:lpstr>İLK YARDIM (4 P)</vt:lpstr>
      <vt:lpstr>DİĞER (7 P)</vt:lpstr>
      <vt:lpstr>PUANLAMA SONUCU ? ? ?</vt:lpstr>
      <vt:lpstr>PANSİYONLU OKULLARA BEYAZ BAYRAK VERİLMESİ</vt:lpstr>
      <vt:lpstr>PANSİYONLU OKULLARDA ‘’BEYAZ BAYRAK OKUL DENETİM  FORMU’NUN’’ DOLDURMA VE PUANLAMA İŞLEMLERİ</vt:lpstr>
      <vt:lpstr>PANSİYONLU OKULLARDA ‘’BEYAZ BAYRAK OKUL DENETİM  FORMU’NUN’’ DOLDURMA VE PUANLAMA İŞLEMLERİ</vt:lpstr>
      <vt:lpstr>PANSİYONLU OKULLARDA ‘’BEYAZ BAYRAK OKUL DENETİM FORMU’NUN’’ DOLDURMA VE PUANLAMA İŞLEMLERİ</vt:lpstr>
      <vt:lpstr>PANSİYONLU OKULLARDA ‘’BEYAZ BAYRAK OKUL DENETİM FORMU’NUN  DOLDURMA VE PUANLAMA İŞLEMLERİ</vt:lpstr>
      <vt:lpstr>ANSİYONLU OKULLARDA ‘’BEYAZ BAYRAK OKUL DENETİM FORMU’NUN’’  DOLDURMA VE PUANLAMA İŞLEMLERİ</vt:lpstr>
      <vt:lpstr>ANSİYONLU OKULLARDA ‘’BEYAZ BAYRAK OKUL DENETİM FORMU’NUN’’  DOLDURMA VE PUANLAMA İŞLEMLERİ</vt:lpstr>
      <vt:lpstr>ANSİYONLU OKULLARDA ‘’BEYAZ BAYRAK OKUL DENETİM FORMU’NUN’’  DOLDURMA VE PUANLAMA İŞLEMLERİ</vt:lpstr>
      <vt:lpstr>ANSİYONLU OKULLARDA ‘’BEYAZ BAYRAK OKUL DENETİM FORMU’NUN’’  DOLDURMA VE PUANLAMA İŞLEMLERİ</vt:lpstr>
      <vt:lpstr>PowerPoint Sunusu</vt:lpstr>
      <vt:lpstr>PowerPoint Sunusu</vt:lpstr>
      <vt:lpstr>ANSİYONLU OKULLARDA ‘’BEYAZ BAYRAK OKUL DENETİM FORMU’NUN’’  DOLDURMA VE PUANLAMA İŞLEMLERİ GENEL PUANLAMA SONUCU ? ? ?</vt:lpstr>
      <vt:lpstr>PowerPoint Sunusu</vt:lpstr>
      <vt:lpstr>BEYAZ BAYRAK SERTİFİKASININ BAKANLIK SİSTEMİNE  KAYIT YAPILMASI</vt:lpstr>
      <vt:lpstr>PowerPoint Sunusu</vt:lpstr>
      <vt:lpstr>İLÇE MİLLİ EĞİTİM MÜDÜRLÜĞÜ BEYAZ   BAYRAK  SAYILARI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KASTAMONU ASML</dc:creator>
  <cp:lastModifiedBy>Z.yildiz</cp:lastModifiedBy>
  <cp:revision>3</cp:revision>
  <dcterms:created xsi:type="dcterms:W3CDTF">2019-11-25T09:26:40Z</dcterms:created>
  <dcterms:modified xsi:type="dcterms:W3CDTF">2019-11-25T10:56:39Z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2019-11-25T00:00:00Z</vt:filetime>
  </property>
</Properties>
</file>