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620000" cy="10693400"/>
  <p:notesSz cx="76200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96" y="-3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50720" y="1589531"/>
            <a:ext cx="356616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05329" y="1616455"/>
            <a:ext cx="247650" cy="3276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005329" y="1616455"/>
            <a:ext cx="247650" cy="327660"/>
          </a:xfrm>
          <a:custGeom>
            <a:avLst/>
            <a:gdLst/>
            <a:ahLst/>
            <a:cxnLst/>
            <a:rect l="l" t="t" r="r" b="b"/>
            <a:pathLst>
              <a:path w="247650" h="327660">
                <a:moveTo>
                  <a:pt x="0" y="203834"/>
                </a:moveTo>
                <a:lnTo>
                  <a:pt x="61849" y="203834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203834"/>
                </a:lnTo>
                <a:lnTo>
                  <a:pt x="247650" y="203834"/>
                </a:lnTo>
                <a:lnTo>
                  <a:pt x="123825" y="327659"/>
                </a:lnTo>
                <a:lnTo>
                  <a:pt x="0" y="203834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703832" y="2886455"/>
            <a:ext cx="355092" cy="391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57679" y="2913887"/>
            <a:ext cx="247650" cy="295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57679" y="2913887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849" y="171450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00427" y="3906011"/>
            <a:ext cx="355092" cy="3916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953895" y="3932808"/>
            <a:ext cx="247650" cy="295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953895" y="3932808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975" y="1714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18132" y="6594347"/>
            <a:ext cx="355092" cy="3931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71979" y="6622415"/>
            <a:ext cx="247650" cy="295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871979" y="6622415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849" y="171450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929884" y="5849111"/>
            <a:ext cx="274320" cy="3093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942965" y="5835268"/>
            <a:ext cx="247650" cy="2952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42965" y="5835268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849" y="171450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818132" y="8795003"/>
            <a:ext cx="355092" cy="391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871979" y="8822054"/>
            <a:ext cx="247650" cy="2952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871979" y="8822054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49"/>
                </a:moveTo>
                <a:lnTo>
                  <a:pt x="61849" y="171449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171449"/>
                </a:lnTo>
                <a:lnTo>
                  <a:pt x="247650" y="171449"/>
                </a:lnTo>
                <a:lnTo>
                  <a:pt x="123825" y="295274"/>
                </a:lnTo>
                <a:lnTo>
                  <a:pt x="0" y="171449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839967" y="1630679"/>
            <a:ext cx="274320" cy="4526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853429" y="1616455"/>
            <a:ext cx="247650" cy="4381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853429" y="1616455"/>
            <a:ext cx="247650" cy="438150"/>
          </a:xfrm>
          <a:custGeom>
            <a:avLst/>
            <a:gdLst/>
            <a:ahLst/>
            <a:cxnLst/>
            <a:rect l="l" t="t" r="r" b="b"/>
            <a:pathLst>
              <a:path w="247650" h="438150">
                <a:moveTo>
                  <a:pt x="0" y="314325"/>
                </a:moveTo>
                <a:lnTo>
                  <a:pt x="61849" y="314325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314325"/>
                </a:lnTo>
                <a:lnTo>
                  <a:pt x="247650" y="314325"/>
                </a:lnTo>
                <a:lnTo>
                  <a:pt x="123825" y="43815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841491" y="2840735"/>
            <a:ext cx="271272" cy="39776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853429" y="2826892"/>
            <a:ext cx="247650" cy="38227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853429" y="2826892"/>
            <a:ext cx="247650" cy="382270"/>
          </a:xfrm>
          <a:custGeom>
            <a:avLst/>
            <a:gdLst/>
            <a:ahLst/>
            <a:cxnLst/>
            <a:rect l="l" t="t" r="r" b="b"/>
            <a:pathLst>
              <a:path w="247650" h="382269">
                <a:moveTo>
                  <a:pt x="0" y="221996"/>
                </a:moveTo>
                <a:lnTo>
                  <a:pt x="61849" y="221996"/>
                </a:lnTo>
                <a:lnTo>
                  <a:pt x="61849" y="0"/>
                </a:lnTo>
                <a:lnTo>
                  <a:pt x="185674" y="0"/>
                </a:lnTo>
                <a:lnTo>
                  <a:pt x="185674" y="221996"/>
                </a:lnTo>
                <a:lnTo>
                  <a:pt x="247650" y="221996"/>
                </a:lnTo>
                <a:lnTo>
                  <a:pt x="123825" y="382270"/>
                </a:lnTo>
                <a:lnTo>
                  <a:pt x="0" y="221996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885688" y="4651247"/>
            <a:ext cx="268224" cy="4145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895975" y="4636769"/>
            <a:ext cx="247650" cy="39941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895975" y="4636769"/>
            <a:ext cx="247650" cy="399415"/>
          </a:xfrm>
          <a:custGeom>
            <a:avLst/>
            <a:gdLst/>
            <a:ahLst/>
            <a:cxnLst/>
            <a:rect l="l" t="t" r="r" b="b"/>
            <a:pathLst>
              <a:path w="247650" h="399414">
                <a:moveTo>
                  <a:pt x="0" y="231901"/>
                </a:moveTo>
                <a:lnTo>
                  <a:pt x="61975" y="231901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231901"/>
                </a:lnTo>
                <a:lnTo>
                  <a:pt x="247650" y="231901"/>
                </a:lnTo>
                <a:lnTo>
                  <a:pt x="123825" y="399414"/>
                </a:lnTo>
                <a:lnTo>
                  <a:pt x="0" y="231901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710112" y="5113845"/>
            <a:ext cx="2639695" cy="62928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298" y="1257300"/>
            <a:ext cx="7080253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hyperlink" Target="http://okulsagligi.meb.gov.tr/image/images/files/beyaz_bayrak_is_bir_protokol.pdf" TargetMode="External"/><Relationship Id="rId26" Type="http://schemas.openxmlformats.org/officeDocument/2006/relationships/image" Target="../media/image41.png"/><Relationship Id="rId3" Type="http://schemas.openxmlformats.org/officeDocument/2006/relationships/image" Target="../media/image20.png"/><Relationship Id="rId21" Type="http://schemas.openxmlformats.org/officeDocument/2006/relationships/image" Target="../media/image36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3.png"/><Relationship Id="rId25" Type="http://schemas.openxmlformats.org/officeDocument/2006/relationships/image" Target="../media/image40.png"/><Relationship Id="rId2" Type="http://schemas.openxmlformats.org/officeDocument/2006/relationships/image" Target="../media/image19.png"/><Relationship Id="rId16" Type="http://schemas.openxmlformats.org/officeDocument/2006/relationships/image" Target="../media/image32.png"/><Relationship Id="rId20" Type="http://schemas.openxmlformats.org/officeDocument/2006/relationships/image" Target="../media/image35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39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23" Type="http://schemas.openxmlformats.org/officeDocument/2006/relationships/image" Target="../media/image38.png"/><Relationship Id="rId28" Type="http://schemas.openxmlformats.org/officeDocument/2006/relationships/image" Target="../media/image42.png"/><Relationship Id="rId10" Type="http://schemas.openxmlformats.org/officeDocument/2006/relationships/image" Target="../media/image27.png"/><Relationship Id="rId19" Type="http://schemas.openxmlformats.org/officeDocument/2006/relationships/image" Target="../media/image34.png"/><Relationship Id="rId31" Type="http://schemas.openxmlformats.org/officeDocument/2006/relationships/image" Target="../media/image45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hyperlink" Target="http://okulsagligi.meb.gov.tr/" TargetMode="External"/><Relationship Id="rId22" Type="http://schemas.openxmlformats.org/officeDocument/2006/relationships/image" Target="../media/image37.png"/><Relationship Id="rId27" Type="http://schemas.openxmlformats.org/officeDocument/2006/relationships/hyperlink" Target="http://izmir.meb.gov.tr/www/beyaz-bayrak-projesi/icerik/717" TargetMode="External"/><Relationship Id="rId30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5.png"/><Relationship Id="rId3" Type="http://schemas.openxmlformats.org/officeDocument/2006/relationships/image" Target="../media/image47.png"/><Relationship Id="rId21" Type="http://schemas.openxmlformats.org/officeDocument/2006/relationships/image" Target="../media/image65.png"/><Relationship Id="rId34" Type="http://schemas.openxmlformats.org/officeDocument/2006/relationships/image" Target="../media/image76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8.png"/><Relationship Id="rId33" Type="http://schemas.openxmlformats.org/officeDocument/2006/relationships/image" Target="../media/image75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29" Type="http://schemas.openxmlformats.org/officeDocument/2006/relationships/image" Target="../media/image7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jpg"/><Relationship Id="rId11" Type="http://schemas.openxmlformats.org/officeDocument/2006/relationships/image" Target="../media/image55.png"/><Relationship Id="rId24" Type="http://schemas.openxmlformats.org/officeDocument/2006/relationships/image" Target="../media/image67.png"/><Relationship Id="rId32" Type="http://schemas.openxmlformats.org/officeDocument/2006/relationships/image" Target="../media/image74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.png"/><Relationship Id="rId28" Type="http://schemas.openxmlformats.org/officeDocument/2006/relationships/image" Target="../media/image7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3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69.png"/><Relationship Id="rId30" Type="http://schemas.openxmlformats.org/officeDocument/2006/relationships/image" Target="../media/image72.png"/><Relationship Id="rId8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108" y="2761487"/>
            <a:ext cx="3459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84575" y="2788157"/>
            <a:ext cx="238125" cy="285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84575" y="2788157"/>
            <a:ext cx="238125" cy="285750"/>
          </a:xfrm>
          <a:custGeom>
            <a:avLst/>
            <a:gdLst/>
            <a:ahLst/>
            <a:cxnLst/>
            <a:rect l="l" t="t" r="r" b="b"/>
            <a:pathLst>
              <a:path w="238125" h="285750">
                <a:moveTo>
                  <a:pt x="0" y="166750"/>
                </a:moveTo>
                <a:lnTo>
                  <a:pt x="59562" y="166750"/>
                </a:lnTo>
                <a:lnTo>
                  <a:pt x="59562" y="0"/>
                </a:lnTo>
                <a:lnTo>
                  <a:pt x="178562" y="0"/>
                </a:lnTo>
                <a:lnTo>
                  <a:pt x="178562" y="166750"/>
                </a:lnTo>
                <a:lnTo>
                  <a:pt x="238125" y="166750"/>
                </a:lnTo>
                <a:lnTo>
                  <a:pt x="119125" y="285750"/>
                </a:lnTo>
                <a:lnTo>
                  <a:pt x="0" y="1667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6452" y="5548883"/>
            <a:ext cx="355091" cy="3566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0300" y="5576315"/>
            <a:ext cx="247650" cy="260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0300" y="5576315"/>
            <a:ext cx="247650" cy="260350"/>
          </a:xfrm>
          <a:custGeom>
            <a:avLst/>
            <a:gdLst/>
            <a:ahLst/>
            <a:cxnLst/>
            <a:rect l="l" t="t" r="r" b="b"/>
            <a:pathLst>
              <a:path w="247650" h="260350">
                <a:moveTo>
                  <a:pt x="0" y="136525"/>
                </a:moveTo>
                <a:lnTo>
                  <a:pt x="61975" y="136525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36525"/>
                </a:lnTo>
                <a:lnTo>
                  <a:pt x="247650" y="136525"/>
                </a:lnTo>
                <a:lnTo>
                  <a:pt x="123825" y="260350"/>
                </a:lnTo>
                <a:lnTo>
                  <a:pt x="0" y="136525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452" y="6352031"/>
            <a:ext cx="355091" cy="355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0300" y="6379844"/>
            <a:ext cx="247650" cy="257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0300" y="6379844"/>
            <a:ext cx="247650" cy="257175"/>
          </a:xfrm>
          <a:custGeom>
            <a:avLst/>
            <a:gdLst/>
            <a:ahLst/>
            <a:cxnLst/>
            <a:rect l="l" t="t" r="r" b="b"/>
            <a:pathLst>
              <a:path w="247650" h="257175">
                <a:moveTo>
                  <a:pt x="0" y="133350"/>
                </a:moveTo>
                <a:lnTo>
                  <a:pt x="61975" y="1333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33350"/>
                </a:lnTo>
                <a:lnTo>
                  <a:pt x="247650" y="133350"/>
                </a:lnTo>
                <a:lnTo>
                  <a:pt x="123825" y="257175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3696" y="7277100"/>
            <a:ext cx="356615" cy="3550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17925" y="7304785"/>
            <a:ext cx="247650" cy="2584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7925" y="7304785"/>
            <a:ext cx="247650" cy="258445"/>
          </a:xfrm>
          <a:custGeom>
            <a:avLst/>
            <a:gdLst/>
            <a:ahLst/>
            <a:cxnLst/>
            <a:rect l="l" t="t" r="r" b="b"/>
            <a:pathLst>
              <a:path w="247650" h="258445">
                <a:moveTo>
                  <a:pt x="0" y="134620"/>
                </a:moveTo>
                <a:lnTo>
                  <a:pt x="61975" y="13462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34620"/>
                </a:lnTo>
                <a:lnTo>
                  <a:pt x="247650" y="134620"/>
                </a:lnTo>
                <a:lnTo>
                  <a:pt x="123825" y="258445"/>
                </a:lnTo>
                <a:lnTo>
                  <a:pt x="0" y="13462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81984" y="9108947"/>
            <a:ext cx="358139" cy="3139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36975" y="9136888"/>
            <a:ext cx="247650" cy="2171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36975" y="9136888"/>
            <a:ext cx="247650" cy="217170"/>
          </a:xfrm>
          <a:custGeom>
            <a:avLst/>
            <a:gdLst/>
            <a:ahLst/>
            <a:cxnLst/>
            <a:rect l="l" t="t" r="r" b="b"/>
            <a:pathLst>
              <a:path w="247650" h="217170">
                <a:moveTo>
                  <a:pt x="0" y="108585"/>
                </a:moveTo>
                <a:lnTo>
                  <a:pt x="61975" y="108585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08585"/>
                </a:lnTo>
                <a:lnTo>
                  <a:pt x="247650" y="108585"/>
                </a:lnTo>
                <a:lnTo>
                  <a:pt x="123825" y="217170"/>
                </a:lnTo>
                <a:lnTo>
                  <a:pt x="0" y="108585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992" y="147637"/>
            <a:ext cx="6928484" cy="5149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327" y="4373562"/>
            <a:ext cx="6915150" cy="11601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00045" y="4407534"/>
            <a:ext cx="278257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47395" marR="5080" indent="-735330">
              <a:lnSpc>
                <a:spcPct val="10180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Aşağıda </a:t>
            </a:r>
            <a:r>
              <a:rPr sz="1100" dirty="0">
                <a:latin typeface="Calibri"/>
                <a:cs typeface="Calibri"/>
              </a:rPr>
              <a:t>linki </a:t>
            </a:r>
            <a:r>
              <a:rPr sz="1100" spc="-5" dirty="0">
                <a:latin typeface="Calibri"/>
                <a:cs typeface="Calibri"/>
              </a:rPr>
              <a:t>tıklayınız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(Bağlantı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için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Ctrl+Tıklat)</a:t>
            </a:r>
            <a:r>
              <a:rPr sz="1100" spc="-5" dirty="0">
                <a:latin typeface="Calibri"/>
                <a:cs typeface="Calibri"/>
              </a:rPr>
              <a:t>…  </a:t>
            </a: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4"/>
              </a:rPr>
              <a:t>okulsagligi.meb.gov.tr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1964" y="4940807"/>
            <a:ext cx="541020" cy="5379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52637" y="7555801"/>
            <a:ext cx="3594735" cy="3143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9087" y="6633527"/>
            <a:ext cx="6938009" cy="6096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11910" y="6667880"/>
            <a:ext cx="4947285" cy="11176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65" marR="5080" indent="3175" algn="ctr">
              <a:lnSpc>
                <a:spcPct val="101800"/>
              </a:lnSpc>
              <a:spcBef>
                <a:spcPts val="80"/>
              </a:spcBef>
            </a:pPr>
            <a:r>
              <a:rPr sz="1100" u="sng" spc="-2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BEYAZ BAYRAK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İŞBİRLİĞİ PROTOKOLÜ’ nü tıklayınız…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8"/>
              </a:rPr>
              <a:t>http://okulsagligi.meb.gov.tr/image/images/files/beyaz_bayrak_is_bir_protokol.pdf </a:t>
            </a:r>
            <a:r>
              <a:rPr sz="11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Protokolü bilgisayarınızın masa üstüne</a:t>
            </a:r>
            <a:r>
              <a:rPr sz="11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indiriniz...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728470">
              <a:lnSpc>
                <a:spcPct val="100000"/>
              </a:lnSpc>
              <a:spcBef>
                <a:spcPts val="735"/>
              </a:spcBef>
            </a:pP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PROTOKOLÜ İNCELEYİNİZ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..!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6707" y="5878766"/>
            <a:ext cx="6928484" cy="4508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08733" y="5911976"/>
            <a:ext cx="396049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0">
              <a:lnSpc>
                <a:spcPct val="101800"/>
              </a:lnSpc>
              <a:spcBef>
                <a:spcPts val="80"/>
              </a:spcBef>
            </a:pP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PROJE VE PROTOKOLLER’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tıklayınız…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https://okulsagligi.meb.gov.tr/www/icerik_goruntule.php?KNO=17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3862" y="9402520"/>
            <a:ext cx="6868159" cy="965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11555" y="9427261"/>
            <a:ext cx="6617334" cy="90106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871980">
              <a:lnSpc>
                <a:spcPct val="100000"/>
              </a:lnSpc>
              <a:spcBef>
                <a:spcPts val="180"/>
              </a:spcBef>
            </a:pP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PROJE HAZIRLIK ÇALIŞMALARINIZI</a:t>
            </a:r>
            <a:r>
              <a:rPr sz="11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BİTİRDİĞİNİZDE;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dirty="0">
                <a:latin typeface="Calibri"/>
                <a:cs typeface="Calibri"/>
              </a:rPr>
              <a:t>BEYAZ BAYRAK </a:t>
            </a:r>
            <a:r>
              <a:rPr sz="1100" b="1" spc="-5" dirty="0">
                <a:latin typeface="Calibri"/>
                <a:cs typeface="Calibri"/>
              </a:rPr>
              <a:t>DENETİM FORMUNA GÖRE KENDİ KENDİNİZİ</a:t>
            </a:r>
            <a:r>
              <a:rPr sz="1100" b="1" spc="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PUANLAYINIZ.</a:t>
            </a:r>
            <a:endParaRPr sz="1100">
              <a:latin typeface="Calibri"/>
              <a:cs typeface="Calibri"/>
            </a:endParaRPr>
          </a:p>
          <a:p>
            <a:pPr marL="241300" marR="349885">
              <a:lnSpc>
                <a:spcPct val="101099"/>
              </a:lnSpc>
              <a:spcBef>
                <a:spcPts val="10"/>
              </a:spcBef>
            </a:pPr>
            <a:r>
              <a:rPr sz="1100" spc="-5" dirty="0">
                <a:latin typeface="Calibri"/>
                <a:cs typeface="Calibri"/>
              </a:rPr>
              <a:t>(Projedeki başarılı olma durumunuzu </a:t>
            </a:r>
            <a:r>
              <a:rPr sz="1100" dirty="0">
                <a:latin typeface="Calibri"/>
                <a:cs typeface="Calibri"/>
              </a:rPr>
              <a:t>tahmin </a:t>
            </a:r>
            <a:r>
              <a:rPr sz="1100" spc="-5" dirty="0">
                <a:latin typeface="Calibri"/>
                <a:cs typeface="Calibri"/>
              </a:rPr>
              <a:t>etmek; eksik alanlarınızı bilmek </a:t>
            </a:r>
            <a:r>
              <a:rPr sz="1100" dirty="0">
                <a:latin typeface="Calibri"/>
                <a:cs typeface="Calibri"/>
              </a:rPr>
              <a:t>ve </a:t>
            </a:r>
            <a:r>
              <a:rPr sz="1100" spc="-5" dirty="0">
                <a:latin typeface="Calibri"/>
                <a:cs typeface="Calibri"/>
              </a:rPr>
              <a:t>projede başarılı </a:t>
            </a:r>
            <a:r>
              <a:rPr sz="1100" dirty="0">
                <a:latin typeface="Calibri"/>
                <a:cs typeface="Calibri"/>
              </a:rPr>
              <a:t>olmak için  önemlidir)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PANSİYONLU OKUL İSENİZ PANSİYON BÖLÜMÜNÜZÜDE, PANSİYON DENETİM FORMUNA GÖRE</a:t>
            </a:r>
            <a:r>
              <a:rPr sz="1100" b="1" spc="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PUANLAYINIZ.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137" y="8186864"/>
            <a:ext cx="6257925" cy="8953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26794" y="8222741"/>
            <a:ext cx="46443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PROTOKOL DOĞRULTUSUNDA PROJE </a:t>
            </a:r>
            <a:r>
              <a:rPr sz="1100" b="1" dirty="0">
                <a:latin typeface="Calibri"/>
                <a:cs typeface="Calibri"/>
              </a:rPr>
              <a:t>HAZIRLIK </a:t>
            </a:r>
            <a:r>
              <a:rPr sz="1100" b="1" spc="-5" dirty="0">
                <a:latin typeface="Calibri"/>
                <a:cs typeface="Calibri"/>
              </a:rPr>
              <a:t>ÇALIŞMALARINIZA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BAŞLAYINIZ…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37788" y="8564879"/>
            <a:ext cx="483108" cy="46177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83508" y="7862315"/>
            <a:ext cx="355091" cy="3505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36975" y="7889366"/>
            <a:ext cx="247650" cy="25463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36975" y="7889366"/>
            <a:ext cx="247650" cy="254635"/>
          </a:xfrm>
          <a:custGeom>
            <a:avLst/>
            <a:gdLst/>
            <a:ahLst/>
            <a:cxnLst/>
            <a:rect l="l" t="t" r="r" b="b"/>
            <a:pathLst>
              <a:path w="247650" h="254634">
                <a:moveTo>
                  <a:pt x="0" y="130810"/>
                </a:moveTo>
                <a:lnTo>
                  <a:pt x="61975" y="13081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30810"/>
                </a:lnTo>
                <a:lnTo>
                  <a:pt x="247650" y="130810"/>
                </a:lnTo>
                <a:lnTo>
                  <a:pt x="123825" y="254635"/>
                </a:lnTo>
                <a:lnTo>
                  <a:pt x="0" y="13081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0992" y="715962"/>
            <a:ext cx="6928484" cy="29464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48611" y="952499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9144"/>
                </a:moveTo>
                <a:lnTo>
                  <a:pt x="38100" y="9144"/>
                </a:lnTo>
                <a:lnTo>
                  <a:pt x="38100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4327" y="3722306"/>
            <a:ext cx="6928484" cy="33274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9448" y="180847"/>
            <a:ext cx="6651625" cy="37846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576070" marR="1468120" algn="ctr">
              <a:lnSpc>
                <a:spcPct val="101400"/>
              </a:lnSpc>
              <a:spcBef>
                <a:spcPts val="80"/>
              </a:spcBef>
            </a:pPr>
            <a:r>
              <a:rPr sz="1400" b="1" dirty="0">
                <a:solidFill>
                  <a:srgbClr val="0000FF"/>
                </a:solidFill>
                <a:latin typeface="Calibri"/>
                <a:cs typeface="Calibri"/>
              </a:rPr>
              <a:t>BEYAZ BAYRAK </a:t>
            </a:r>
            <a:r>
              <a:rPr sz="1400" b="1" spc="-5" dirty="0">
                <a:solidFill>
                  <a:srgbClr val="0000FF"/>
                </a:solidFill>
                <a:latin typeface="Calibri"/>
                <a:cs typeface="Calibri"/>
              </a:rPr>
              <a:t>PROJESİNE </a:t>
            </a:r>
            <a:r>
              <a:rPr sz="1400" b="1" dirty="0">
                <a:solidFill>
                  <a:srgbClr val="0000FF"/>
                </a:solidFill>
                <a:latin typeface="Calibri"/>
                <a:cs typeface="Calibri"/>
              </a:rPr>
              <a:t>HAZIRLIK</a:t>
            </a:r>
            <a:r>
              <a:rPr sz="1400" b="1" spc="-5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Calibri"/>
                <a:cs typeface="Calibri"/>
              </a:rPr>
              <a:t>AŞAMALARI  VE </a:t>
            </a:r>
            <a:r>
              <a:rPr sz="1400" b="1" dirty="0">
                <a:solidFill>
                  <a:srgbClr val="0000FF"/>
                </a:solidFill>
                <a:latin typeface="Calibri"/>
                <a:cs typeface="Calibri"/>
              </a:rPr>
              <a:t>İŞ AKIŞ</a:t>
            </a:r>
            <a:r>
              <a:rPr sz="1400" b="1" spc="-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Calibri"/>
                <a:cs typeface="Calibri"/>
              </a:rPr>
              <a:t>ŞEMASI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7"/>
              </a:rPr>
              <a:t>Beyaz Bayrak</a:t>
            </a:r>
            <a:r>
              <a:rPr sz="11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7"/>
              </a:rPr>
              <a:t> </a:t>
            </a: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7"/>
              </a:rPr>
              <a:t>Projesi</a:t>
            </a:r>
            <a:r>
              <a:rPr sz="1100" b="1" spc="-5" dirty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T.C.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Milli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Eğitim Bakanlığına bağlı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kamu 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özel; okul öncesi,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ilkokul,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ortaokul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liseler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ile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Mesleki Eğitim</a:t>
            </a:r>
            <a:r>
              <a:rPr sz="1100" i="1" spc="1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Merkezi,</a:t>
            </a:r>
            <a:endParaRPr sz="1100">
              <a:latin typeface="Calibri"/>
              <a:cs typeface="Calibri"/>
            </a:endParaRPr>
          </a:p>
          <a:p>
            <a:pPr marL="241300" marR="127000" algn="just">
              <a:lnSpc>
                <a:spcPct val="101400"/>
              </a:lnSpc>
              <a:spcBef>
                <a:spcPts val="5"/>
              </a:spcBef>
            </a:pP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Halk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Eğitim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Merkezi,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Eğitim Uygulama ve İş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Sağlığı Eğitim Merkezleri gibi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eğitim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kurumlarının temizlik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hijyen  konusunda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teşvik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edilmesi,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toplum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sağlığının korunması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geliştirilmesi, yaşam kalitesinin yükseltilmesi, yeterli 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eğitim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almış sağlıklı nesiller yetiştirilmesi</a:t>
            </a:r>
            <a:r>
              <a:rPr sz="1100" i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amaçlamaktadır.</a:t>
            </a:r>
            <a:endParaRPr sz="1100">
              <a:latin typeface="Calibri"/>
              <a:cs typeface="Calibri"/>
            </a:endParaRPr>
          </a:p>
          <a:p>
            <a:pPr marL="241300" marR="756920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i="1" dirty="0">
                <a:solidFill>
                  <a:srgbClr val="0000FF"/>
                </a:solidFill>
                <a:latin typeface="Calibri"/>
                <a:cs typeface="Calibri"/>
              </a:rPr>
              <a:t>Bu </a:t>
            </a: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projenin;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başlangıcından, sonuna kadar her aşamasında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sizlerle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birlikte olacağız, yardıma ihtiyaç  duyduğunuzda ilgili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birimimiz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sizlere yardımcı olacak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sizleri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yönlendirecektir.</a:t>
            </a:r>
            <a:endParaRPr sz="1100">
              <a:latin typeface="Calibri"/>
              <a:cs typeface="Calibri"/>
            </a:endParaRPr>
          </a:p>
          <a:p>
            <a:pPr marL="241300" marR="127635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Unutmayınız </a:t>
            </a:r>
            <a:r>
              <a:rPr sz="1100" b="1" i="1" dirty="0">
                <a:solidFill>
                  <a:srgbClr val="0000FF"/>
                </a:solidFill>
                <a:latin typeface="Calibri"/>
                <a:cs typeface="Calibri"/>
              </a:rPr>
              <a:t>ki;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bu </a:t>
            </a:r>
            <a:r>
              <a:rPr sz="1100" i="1" spc="-10" dirty="0">
                <a:solidFill>
                  <a:srgbClr val="0000FF"/>
                </a:solidFill>
                <a:latin typeface="Calibri"/>
                <a:cs typeface="Calibri"/>
              </a:rPr>
              <a:t>projenin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temel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hedefi eğitim çağına gelmiş eğitim kurumlarımızda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eğitim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görmekte olan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 ülkemizin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geleceği çocuklarımızın daha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temiz 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sağlıklı ortamlarda büyümesini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eğitim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almasını</a:t>
            </a:r>
            <a:r>
              <a:rPr sz="1100" i="1" spc="1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sağlamaktır.</a:t>
            </a:r>
            <a:endParaRPr sz="1100">
              <a:latin typeface="Calibri"/>
              <a:cs typeface="Calibri"/>
            </a:endParaRPr>
          </a:p>
          <a:p>
            <a:pPr marL="241300" marR="34290" indent="-228600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Temiz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hijyenik ortamların sağlanması kadar devamını sürdürmekte önemlidir.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Bu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ortamları kullananlarında bu  kriterlerin korunmasında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devamının sağlanmasında büyük önem taşımaktadır.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Bu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amaçla</a:t>
            </a:r>
            <a:r>
              <a:rPr sz="1100" i="1" spc="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projenin</a:t>
            </a:r>
            <a:endParaRPr sz="1100">
              <a:latin typeface="Calibri"/>
              <a:cs typeface="Calibri"/>
            </a:endParaRPr>
          </a:p>
          <a:p>
            <a:pPr marL="241300" marR="133985" algn="just">
              <a:lnSpc>
                <a:spcPct val="101800"/>
              </a:lnSpc>
            </a:pP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kazanımlarından biriside farkındalık yaratmaktır. Projede başarılı olmak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devamını sağlamak öğrencilerimizle 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birlikte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onlara eğitim veren eğitimcilerimizin, kurumda çalışan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tüm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personelimizin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velilerimizin katılımlarının  sağlanması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ve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projeye sahip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çıkmaları ile</a:t>
            </a:r>
            <a:r>
              <a:rPr sz="1100" i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olacaktır.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‘’Beyaz Bayrak’’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projesi bireysel bir proje olmayıp </a:t>
            </a:r>
            <a:r>
              <a:rPr sz="1100" i="1" spc="-10" dirty="0">
                <a:solidFill>
                  <a:srgbClr val="0000FF"/>
                </a:solidFill>
                <a:latin typeface="Calibri"/>
                <a:cs typeface="Calibri"/>
              </a:rPr>
              <a:t>kurum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çatısı altında olan her bireyi</a:t>
            </a:r>
            <a:r>
              <a:rPr sz="1100" i="1" spc="9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kapsamaktadır.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‘’Beyaz Bayrak’’ </a:t>
            </a:r>
            <a:r>
              <a:rPr sz="1100" i="1" spc="-5" dirty="0">
                <a:solidFill>
                  <a:srgbClr val="0000FF"/>
                </a:solidFill>
                <a:latin typeface="Calibri"/>
                <a:cs typeface="Calibri"/>
              </a:rPr>
              <a:t>projesine bu bakış açısıyla müracaat edeceğiniz </a:t>
            </a:r>
            <a:r>
              <a:rPr sz="1100" i="1" dirty="0">
                <a:solidFill>
                  <a:srgbClr val="0000FF"/>
                </a:solidFill>
                <a:latin typeface="Calibri"/>
                <a:cs typeface="Calibri"/>
              </a:rPr>
              <a:t>için şimdiden </a:t>
            </a: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teşekkür</a:t>
            </a:r>
            <a:r>
              <a:rPr sz="1100" b="1" i="1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0000FF"/>
                </a:solidFill>
                <a:latin typeface="Calibri"/>
                <a:cs typeface="Calibri"/>
              </a:rPr>
              <a:t>ederiz…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13664" algn="ctr">
              <a:lnSpc>
                <a:spcPct val="100000"/>
              </a:lnSpc>
              <a:spcBef>
                <a:spcPts val="5"/>
              </a:spcBef>
            </a:pPr>
            <a:r>
              <a:rPr sz="1200" b="1" i="1" spc="60" dirty="0">
                <a:solidFill>
                  <a:srgbClr val="FF0000"/>
                </a:solidFill>
                <a:latin typeface="Cambria"/>
                <a:cs typeface="Cambria"/>
              </a:rPr>
              <a:t>İŞLEMLERE  BAŞLAYALIM</a:t>
            </a:r>
            <a:r>
              <a:rPr sz="1200" b="1" i="1" spc="-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200" b="1" i="1" spc="45" dirty="0">
                <a:solidFill>
                  <a:srgbClr val="FF0000"/>
                </a:solidFill>
                <a:latin typeface="Cambria"/>
                <a:cs typeface="Cambria"/>
              </a:rPr>
              <a:t>MI?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16452" y="4066031"/>
            <a:ext cx="345948" cy="34747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70300" y="4093971"/>
            <a:ext cx="238125" cy="24955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70300" y="4093971"/>
            <a:ext cx="238125" cy="249554"/>
          </a:xfrm>
          <a:custGeom>
            <a:avLst/>
            <a:gdLst/>
            <a:ahLst/>
            <a:cxnLst/>
            <a:rect l="l" t="t" r="r" b="b"/>
            <a:pathLst>
              <a:path w="238125" h="249554">
                <a:moveTo>
                  <a:pt x="0" y="130555"/>
                </a:moveTo>
                <a:lnTo>
                  <a:pt x="59562" y="130555"/>
                </a:lnTo>
                <a:lnTo>
                  <a:pt x="59562" y="0"/>
                </a:lnTo>
                <a:lnTo>
                  <a:pt x="178562" y="0"/>
                </a:lnTo>
                <a:lnTo>
                  <a:pt x="178562" y="130555"/>
                </a:lnTo>
                <a:lnTo>
                  <a:pt x="238125" y="130555"/>
                </a:lnTo>
                <a:lnTo>
                  <a:pt x="119125" y="249554"/>
                </a:lnTo>
                <a:lnTo>
                  <a:pt x="0" y="130555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36847" y="10376915"/>
            <a:ext cx="356615" cy="31546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90950" y="10404664"/>
            <a:ext cx="247650" cy="24256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90950" y="10404664"/>
            <a:ext cx="247650" cy="242570"/>
          </a:xfrm>
          <a:custGeom>
            <a:avLst/>
            <a:gdLst/>
            <a:ahLst/>
            <a:cxnLst/>
            <a:rect l="l" t="t" r="r" b="b"/>
            <a:pathLst>
              <a:path w="247650" h="242570">
                <a:moveTo>
                  <a:pt x="0" y="121284"/>
                </a:moveTo>
                <a:lnTo>
                  <a:pt x="61975" y="121284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21284"/>
                </a:lnTo>
                <a:lnTo>
                  <a:pt x="247650" y="121284"/>
                </a:lnTo>
                <a:lnTo>
                  <a:pt x="123825" y="242567"/>
                </a:lnTo>
                <a:lnTo>
                  <a:pt x="0" y="121284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11648" y="5119852"/>
            <a:ext cx="2439035" cy="419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060" marR="5080" indent="-213360">
              <a:lnSpc>
                <a:spcPct val="1173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BEYAZ </a:t>
            </a:r>
            <a:r>
              <a:rPr sz="1100" spc="-5" dirty="0">
                <a:latin typeface="Calibri"/>
                <a:cs typeface="Calibri"/>
              </a:rPr>
              <a:t>BAYRAK DENETİM FORMUNA </a:t>
            </a:r>
            <a:r>
              <a:rPr sz="1100" dirty="0">
                <a:latin typeface="Calibri"/>
                <a:cs typeface="Calibri"/>
              </a:rPr>
              <a:t>GÖRE  KENDİ KENDİNİ </a:t>
            </a:r>
            <a:r>
              <a:rPr sz="1100" spc="-5" dirty="0">
                <a:latin typeface="Calibri"/>
                <a:cs typeface="Calibri"/>
              </a:rPr>
              <a:t>TEKRAR PUANLA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..!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0537" y="4285424"/>
            <a:ext cx="3217545" cy="474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423" y="4289272"/>
            <a:ext cx="3003550" cy="4216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100" spc="-5" dirty="0">
                <a:latin typeface="Calibri"/>
                <a:cs typeface="Calibri"/>
              </a:rPr>
              <a:t>DOLDURDUĞUNUZ </a:t>
            </a:r>
            <a:r>
              <a:rPr sz="1100" b="1" dirty="0">
                <a:latin typeface="Calibri"/>
                <a:cs typeface="Calibri"/>
              </a:rPr>
              <a:t>EK: 2 </a:t>
            </a:r>
            <a:r>
              <a:rPr sz="1100" b="1" spc="-5" dirty="0">
                <a:latin typeface="Calibri"/>
                <a:cs typeface="Calibri"/>
              </a:rPr>
              <a:t>FORMUNU İLÇE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MİLLİ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100" b="1" spc="-5" dirty="0">
                <a:latin typeface="Calibri"/>
                <a:cs typeface="Calibri"/>
              </a:rPr>
              <a:t>EĞİTİM MÜDÜRLÜĞÜNE </a:t>
            </a:r>
            <a:r>
              <a:rPr sz="1100" b="1" spc="-10" dirty="0">
                <a:latin typeface="Calibri"/>
                <a:cs typeface="Calibri"/>
              </a:rPr>
              <a:t>ÜST </a:t>
            </a:r>
            <a:r>
              <a:rPr sz="1100" b="1" spc="-5" dirty="0">
                <a:latin typeface="Calibri"/>
                <a:cs typeface="Calibri"/>
              </a:rPr>
              <a:t>YAZI </a:t>
            </a:r>
            <a:r>
              <a:rPr sz="1100" b="1" dirty="0">
                <a:latin typeface="Calibri"/>
                <a:cs typeface="Calibri"/>
              </a:rPr>
              <a:t>İLE</a:t>
            </a:r>
            <a:r>
              <a:rPr sz="1100" b="1" spc="5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GÖNDERİNİZ.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0537" y="3317430"/>
            <a:ext cx="3255645" cy="535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1044" y="3321532"/>
            <a:ext cx="255524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7725" marR="5080" indent="-835660">
              <a:lnSpc>
                <a:spcPct val="118200"/>
              </a:lnSpc>
              <a:spcBef>
                <a:spcPts val="95"/>
              </a:spcBef>
            </a:pPr>
            <a:r>
              <a:rPr sz="11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EK: 2 BEYAZ BAYRAK </a:t>
            </a:r>
            <a:r>
              <a:rPr sz="11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BAŞVURU FORMU’</a:t>
            </a:r>
            <a:r>
              <a:rPr sz="11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NU  DOLDURUNUZ.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72012" y="2106739"/>
            <a:ext cx="2686050" cy="657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94172" y="2140966"/>
            <a:ext cx="16446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EYVAH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ŞİMDİ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NE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OLACAK</a:t>
            </a:r>
            <a:r>
              <a:rPr sz="1100" b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?!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5801" y="2464054"/>
            <a:ext cx="15024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(Panik yok,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yanınızdayız…)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0537" y="1984311"/>
            <a:ext cx="3255645" cy="1229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81659" y="1987650"/>
            <a:ext cx="307276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4295" marR="5080" indent="-1332230">
              <a:lnSpc>
                <a:spcPct val="1182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BEYAZ </a:t>
            </a:r>
            <a:r>
              <a:rPr sz="1100" spc="-5" dirty="0">
                <a:latin typeface="Calibri"/>
                <a:cs typeface="Calibri"/>
              </a:rPr>
              <a:t>BAYRAK </a:t>
            </a:r>
            <a:r>
              <a:rPr sz="1100" dirty="0">
                <a:latin typeface="Calibri"/>
                <a:cs typeface="Calibri"/>
              </a:rPr>
              <a:t>PROJESİNE MÜRACAAT </a:t>
            </a:r>
            <a:r>
              <a:rPr sz="1100" spc="-5" dirty="0">
                <a:latin typeface="Calibri"/>
                <a:cs typeface="Calibri"/>
              </a:rPr>
              <a:t>ETME</a:t>
            </a:r>
            <a:r>
              <a:rPr sz="1100" spc="-8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ZAMANI  GELDİ!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33727" y="2558795"/>
            <a:ext cx="969263" cy="5989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0537" y="856170"/>
            <a:ext cx="3255645" cy="676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62608" y="891032"/>
            <a:ext cx="19119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KENDİ KENDİNİZİ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PUANLAMADA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2389" y="1203706"/>
            <a:ext cx="155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GEÇERLİ PUAN ALDINIZ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Wingdings"/>
                <a:cs typeface="Wingdings"/>
              </a:rPr>
              <a:t>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72012" y="859345"/>
            <a:ext cx="2686050" cy="6762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11877" y="894080"/>
            <a:ext cx="18072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KENDİ KENDİNİ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PUANLAMADA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5113" y="1206753"/>
            <a:ext cx="18434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GEÇERLİ PUAN ALAMADINIZ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Wingdings"/>
                <a:cs typeface="Wingdings"/>
              </a:rPr>
              <a:t>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10112" y="3256470"/>
            <a:ext cx="2639695" cy="1276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020436" y="3291966"/>
            <a:ext cx="20231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EKSİK ALANLARINIZI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İYİLEŞTİRİNİZ.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75376" y="3634739"/>
            <a:ext cx="708660" cy="8427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38687" y="6285547"/>
            <a:ext cx="2652395" cy="16789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35092" y="6299816"/>
            <a:ext cx="2260600" cy="4165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6745" marR="5080" indent="-614680">
              <a:lnSpc>
                <a:spcPct val="112400"/>
              </a:lnSpc>
              <a:spcBef>
                <a:spcPts val="90"/>
              </a:spcBef>
            </a:pPr>
            <a:r>
              <a:rPr sz="1100" dirty="0">
                <a:latin typeface="Calibri"/>
                <a:cs typeface="Calibri"/>
              </a:rPr>
              <a:t>KENDİ KENDİNİ </a:t>
            </a:r>
            <a:r>
              <a:rPr sz="1100" spc="-5" dirty="0">
                <a:latin typeface="Calibri"/>
                <a:cs typeface="Calibri"/>
              </a:rPr>
              <a:t>PUANLAMADA GEÇERLİ  </a:t>
            </a:r>
            <a:r>
              <a:rPr sz="1100" dirty="0">
                <a:latin typeface="Calibri"/>
                <a:cs typeface="Calibri"/>
              </a:rPr>
              <a:t>PUAN </a:t>
            </a:r>
            <a:r>
              <a:rPr sz="1100" spc="-5" dirty="0">
                <a:latin typeface="Calibri"/>
                <a:cs typeface="Calibri"/>
              </a:rPr>
              <a:t>ALDIN…</a:t>
            </a:r>
            <a:r>
              <a:rPr sz="1100" spc="235" dirty="0"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Wingdings"/>
                <a:cs typeface="Wingdings"/>
              </a:rPr>
              <a:t>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08320" y="6864095"/>
            <a:ext cx="1008887" cy="10241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0537" y="5184330"/>
            <a:ext cx="3217545" cy="135064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98016" y="5219826"/>
            <a:ext cx="22028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libri"/>
                <a:cs typeface="Calibri"/>
              </a:rPr>
              <a:t>DENETİM KOMSİYONUNU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BEKLEYİNİZ.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75816" y="5562599"/>
            <a:ext cx="1065275" cy="9174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5617" y="6957250"/>
            <a:ext cx="3217545" cy="18059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83183" y="6962622"/>
            <a:ext cx="2850515" cy="159702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068705">
              <a:lnSpc>
                <a:spcPct val="100000"/>
              </a:lnSpc>
              <a:spcBef>
                <a:spcPts val="325"/>
              </a:spcBef>
            </a:pPr>
            <a:r>
              <a:rPr sz="1100" b="1" spc="-5" dirty="0">
                <a:latin typeface="Calibri"/>
                <a:cs typeface="Calibri"/>
              </a:rPr>
              <a:t>DENETİM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KOMSİYONU:</a:t>
            </a:r>
            <a:endParaRPr sz="1100">
              <a:latin typeface="Calibri"/>
              <a:cs typeface="Calibri"/>
            </a:endParaRPr>
          </a:p>
          <a:p>
            <a:pPr marL="241300" marR="5080" indent="-228600">
              <a:lnSpc>
                <a:spcPct val="117000"/>
              </a:lnSpc>
              <a:spcBef>
                <a:spcPts val="5"/>
              </a:spcBef>
              <a:buFont typeface="Wingdings"/>
              <a:buChar char=""/>
              <a:tabLst>
                <a:tab pos="241935" algn="l"/>
              </a:tabLst>
            </a:pPr>
            <a:r>
              <a:rPr sz="1100" spc="-5" dirty="0">
                <a:latin typeface="Calibri"/>
                <a:cs typeface="Calibri"/>
              </a:rPr>
              <a:t>Denetim Komisyonu müracaatınızı </a:t>
            </a:r>
            <a:r>
              <a:rPr sz="1100" dirty="0">
                <a:latin typeface="Calibri"/>
                <a:cs typeface="Calibri"/>
              </a:rPr>
              <a:t>işleme alır.  </a:t>
            </a:r>
            <a:r>
              <a:rPr sz="1100" spc="-5" dirty="0">
                <a:latin typeface="Calibri"/>
                <a:cs typeface="Calibri"/>
              </a:rPr>
              <a:t>Projeye </a:t>
            </a:r>
            <a:r>
              <a:rPr sz="1100" dirty="0">
                <a:latin typeface="Calibri"/>
                <a:cs typeface="Calibri"/>
              </a:rPr>
              <a:t>müracaat eden </a:t>
            </a:r>
            <a:r>
              <a:rPr sz="1100" spc="-5" dirty="0">
                <a:latin typeface="Calibri"/>
                <a:cs typeface="Calibri"/>
              </a:rPr>
              <a:t>kurum sayısı fazla </a:t>
            </a:r>
            <a:r>
              <a:rPr sz="1100" spc="-10" dirty="0">
                <a:latin typeface="Calibri"/>
                <a:cs typeface="Calibri"/>
              </a:rPr>
              <a:t>ise  </a:t>
            </a:r>
            <a:r>
              <a:rPr sz="1100" dirty="0">
                <a:latin typeface="Calibri"/>
                <a:cs typeface="Calibri"/>
              </a:rPr>
              <a:t>müracaatınızı </a:t>
            </a:r>
            <a:r>
              <a:rPr sz="1100" spc="-5" dirty="0">
                <a:latin typeface="Calibri"/>
                <a:cs typeface="Calibri"/>
              </a:rPr>
              <a:t>sıraya </a:t>
            </a:r>
            <a:r>
              <a:rPr sz="1100" dirty="0">
                <a:latin typeface="Calibri"/>
                <a:cs typeface="Calibri"/>
              </a:rPr>
              <a:t>koyar, </a:t>
            </a:r>
            <a:r>
              <a:rPr sz="1100" spc="-5" dirty="0">
                <a:latin typeface="Calibri"/>
                <a:cs typeface="Calibri"/>
              </a:rPr>
              <a:t>yoksa </a:t>
            </a:r>
            <a:r>
              <a:rPr sz="1100" dirty="0">
                <a:latin typeface="Calibri"/>
                <a:cs typeface="Calibri"/>
              </a:rPr>
              <a:t>en kısa  zamanda </a:t>
            </a:r>
            <a:r>
              <a:rPr sz="1100" spc="-5" dirty="0">
                <a:latin typeface="Calibri"/>
                <a:cs typeface="Calibri"/>
              </a:rPr>
              <a:t>kurumunuzu </a:t>
            </a:r>
            <a:r>
              <a:rPr sz="1100" dirty="0">
                <a:latin typeface="Calibri"/>
                <a:cs typeface="Calibri"/>
              </a:rPr>
              <a:t>ziyaret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edecektir.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25"/>
              </a:spcBef>
              <a:buFont typeface="Wingdings"/>
              <a:buChar char=""/>
              <a:tabLst>
                <a:tab pos="241935" algn="l"/>
              </a:tabLst>
            </a:pPr>
            <a:r>
              <a:rPr sz="1100" spc="-5" dirty="0">
                <a:latin typeface="Calibri"/>
                <a:cs typeface="Calibri"/>
              </a:rPr>
              <a:t>En </a:t>
            </a:r>
            <a:r>
              <a:rPr sz="1100" dirty="0">
                <a:latin typeface="Calibri"/>
                <a:cs typeface="Calibri"/>
              </a:rPr>
              <a:t>geç 2 ay </a:t>
            </a:r>
            <a:r>
              <a:rPr sz="1100" spc="-5" dirty="0">
                <a:latin typeface="Calibri"/>
                <a:cs typeface="Calibri"/>
              </a:rPr>
              <a:t>içerisinde kurumunuzu denetler.</a:t>
            </a:r>
            <a:endParaRPr sz="1100">
              <a:latin typeface="Calibri"/>
              <a:cs typeface="Calibri"/>
            </a:endParaRPr>
          </a:p>
          <a:p>
            <a:pPr marL="241300" marR="100330" indent="-228600">
              <a:lnSpc>
                <a:spcPts val="1560"/>
              </a:lnSpc>
              <a:spcBef>
                <a:spcPts val="70"/>
              </a:spcBef>
              <a:buFont typeface="Wingdings"/>
              <a:buChar char=""/>
              <a:tabLst>
                <a:tab pos="241935" algn="l"/>
              </a:tabLst>
            </a:pPr>
            <a:r>
              <a:rPr sz="1100" spc="-5" dirty="0">
                <a:latin typeface="Calibri"/>
                <a:cs typeface="Calibri"/>
              </a:rPr>
              <a:t>Denetim Komisyonu Kurumunuza </a:t>
            </a:r>
            <a:r>
              <a:rPr sz="1100" dirty="0">
                <a:latin typeface="Calibri"/>
                <a:cs typeface="Calibri"/>
              </a:rPr>
              <a:t>gelmeden  önce </a:t>
            </a:r>
            <a:r>
              <a:rPr sz="1100" spc="-5" dirty="0">
                <a:latin typeface="Calibri"/>
                <a:cs typeface="Calibri"/>
              </a:rPr>
              <a:t>geleceği tarihi kurumunuza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bildirir.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2887" y="9177095"/>
            <a:ext cx="4762500" cy="127381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77083" y="9232391"/>
            <a:ext cx="551688" cy="66446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72872" y="10000589"/>
            <a:ext cx="450215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13510" marR="5080" indent="-1400810">
              <a:lnSpc>
                <a:spcPct val="1182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DENETİM KOMİSYONU KURUMUNUZU </a:t>
            </a:r>
            <a:r>
              <a:rPr sz="1100" dirty="0">
                <a:latin typeface="Calibri"/>
                <a:cs typeface="Calibri"/>
              </a:rPr>
              <a:t>BEYAZ </a:t>
            </a:r>
            <a:r>
              <a:rPr sz="1100" spc="-5" dirty="0">
                <a:latin typeface="Calibri"/>
                <a:cs typeface="Calibri"/>
              </a:rPr>
              <a:t>BAYRAK DENETİM FORMUNDAKİ  KRİTERLERE GÖRE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DENETLER.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62911" y="490727"/>
            <a:ext cx="355092" cy="3916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16760" y="518159"/>
            <a:ext cx="247650" cy="2952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6760" y="518159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975" y="1714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94247" y="531875"/>
            <a:ext cx="274320" cy="3093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7709" y="518159"/>
            <a:ext cx="247650" cy="2952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7709" y="518159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975" y="1714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00427" y="4806695"/>
            <a:ext cx="355092" cy="39166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53895" y="4834127"/>
            <a:ext cx="247650" cy="2952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53895" y="4834127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975" y="1714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32503" y="4908803"/>
            <a:ext cx="428244" cy="7620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86859" y="4938267"/>
            <a:ext cx="319404" cy="6654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86859" y="4938267"/>
            <a:ext cx="319405" cy="665480"/>
          </a:xfrm>
          <a:custGeom>
            <a:avLst/>
            <a:gdLst/>
            <a:ahLst/>
            <a:cxnLst/>
            <a:rect l="l" t="t" r="r" b="b"/>
            <a:pathLst>
              <a:path w="319404" h="665479">
                <a:moveTo>
                  <a:pt x="319404" y="159765"/>
                </a:moveTo>
                <a:lnTo>
                  <a:pt x="239522" y="159765"/>
                </a:lnTo>
                <a:lnTo>
                  <a:pt x="239522" y="665479"/>
                </a:lnTo>
                <a:lnTo>
                  <a:pt x="79882" y="665479"/>
                </a:lnTo>
                <a:lnTo>
                  <a:pt x="79882" y="159765"/>
                </a:lnTo>
                <a:lnTo>
                  <a:pt x="0" y="159765"/>
                </a:lnTo>
                <a:lnTo>
                  <a:pt x="159765" y="0"/>
                </a:lnTo>
                <a:lnTo>
                  <a:pt x="319404" y="159765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01545" y="332739"/>
            <a:ext cx="3651885" cy="228600"/>
          </a:xfrm>
          <a:custGeom>
            <a:avLst/>
            <a:gdLst/>
            <a:ahLst/>
            <a:cxnLst/>
            <a:rect l="l" t="t" r="r" b="b"/>
            <a:pathLst>
              <a:path w="3651885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114300" y="171450"/>
                </a:lnTo>
                <a:lnTo>
                  <a:pt x="3594734" y="171450"/>
                </a:lnTo>
                <a:lnTo>
                  <a:pt x="3651884" y="114300"/>
                </a:lnTo>
                <a:lnTo>
                  <a:pt x="3594734" y="57150"/>
                </a:lnTo>
                <a:lnTo>
                  <a:pt x="114300" y="57150"/>
                </a:lnTo>
                <a:lnTo>
                  <a:pt x="114300" y="0"/>
                </a:lnTo>
                <a:close/>
              </a:path>
              <a:path w="3651885" h="228600">
                <a:moveTo>
                  <a:pt x="3594734" y="171450"/>
                </a:moveTo>
                <a:lnTo>
                  <a:pt x="3537584" y="171450"/>
                </a:lnTo>
                <a:lnTo>
                  <a:pt x="3537584" y="228600"/>
                </a:lnTo>
                <a:lnTo>
                  <a:pt x="3594734" y="171450"/>
                </a:lnTo>
                <a:close/>
              </a:path>
              <a:path w="3651885" h="228600">
                <a:moveTo>
                  <a:pt x="3537584" y="0"/>
                </a:moveTo>
                <a:lnTo>
                  <a:pt x="3537584" y="57150"/>
                </a:lnTo>
                <a:lnTo>
                  <a:pt x="3594734" y="57150"/>
                </a:lnTo>
                <a:lnTo>
                  <a:pt x="353758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01545" y="332739"/>
            <a:ext cx="3651885" cy="228600"/>
          </a:xfrm>
          <a:custGeom>
            <a:avLst/>
            <a:gdLst/>
            <a:ahLst/>
            <a:cxnLst/>
            <a:rect l="l" t="t" r="r" b="b"/>
            <a:pathLst>
              <a:path w="3651885" h="228600">
                <a:moveTo>
                  <a:pt x="0" y="114300"/>
                </a:moveTo>
                <a:lnTo>
                  <a:pt x="114300" y="0"/>
                </a:lnTo>
                <a:lnTo>
                  <a:pt x="114300" y="57150"/>
                </a:lnTo>
                <a:lnTo>
                  <a:pt x="3537584" y="57150"/>
                </a:lnTo>
                <a:lnTo>
                  <a:pt x="3537584" y="0"/>
                </a:lnTo>
                <a:lnTo>
                  <a:pt x="3651884" y="114300"/>
                </a:lnTo>
                <a:lnTo>
                  <a:pt x="3537584" y="228600"/>
                </a:lnTo>
                <a:lnTo>
                  <a:pt x="3537584" y="171450"/>
                </a:lnTo>
                <a:lnTo>
                  <a:pt x="114300" y="17145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D9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47515" y="10667"/>
            <a:ext cx="355091" cy="39166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01109" y="37464"/>
            <a:ext cx="247650" cy="2952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01109" y="37464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0" y="171450"/>
                </a:moveTo>
                <a:lnTo>
                  <a:pt x="61975" y="171450"/>
                </a:lnTo>
                <a:lnTo>
                  <a:pt x="61975" y="0"/>
                </a:lnTo>
                <a:lnTo>
                  <a:pt x="185800" y="0"/>
                </a:lnTo>
                <a:lnTo>
                  <a:pt x="185800" y="171450"/>
                </a:lnTo>
                <a:lnTo>
                  <a:pt x="247650" y="171450"/>
                </a:lnTo>
                <a:lnTo>
                  <a:pt x="123825" y="295275"/>
                </a:lnTo>
                <a:lnTo>
                  <a:pt x="0" y="171450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20311" y="5678423"/>
            <a:ext cx="428243" cy="91897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74795" y="5708268"/>
            <a:ext cx="319404" cy="82232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74795" y="5708268"/>
            <a:ext cx="319405" cy="822325"/>
          </a:xfrm>
          <a:custGeom>
            <a:avLst/>
            <a:gdLst/>
            <a:ahLst/>
            <a:cxnLst/>
            <a:rect l="l" t="t" r="r" b="b"/>
            <a:pathLst>
              <a:path w="319404" h="822325">
                <a:moveTo>
                  <a:pt x="319404" y="159765"/>
                </a:moveTo>
                <a:lnTo>
                  <a:pt x="239521" y="159765"/>
                </a:lnTo>
                <a:lnTo>
                  <a:pt x="239521" y="822325"/>
                </a:lnTo>
                <a:lnTo>
                  <a:pt x="79882" y="822325"/>
                </a:lnTo>
                <a:lnTo>
                  <a:pt x="79882" y="159765"/>
                </a:lnTo>
                <a:lnTo>
                  <a:pt x="0" y="159765"/>
                </a:lnTo>
                <a:lnTo>
                  <a:pt x="159765" y="0"/>
                </a:lnTo>
                <a:lnTo>
                  <a:pt x="319404" y="159765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37076" y="4259579"/>
            <a:ext cx="426720" cy="64160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90670" y="4288281"/>
            <a:ext cx="319404" cy="5461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90670" y="4288281"/>
            <a:ext cx="319405" cy="546100"/>
          </a:xfrm>
          <a:custGeom>
            <a:avLst/>
            <a:gdLst/>
            <a:ahLst/>
            <a:cxnLst/>
            <a:rect l="l" t="t" r="r" b="b"/>
            <a:pathLst>
              <a:path w="319404" h="546100">
                <a:moveTo>
                  <a:pt x="319404" y="159765"/>
                </a:moveTo>
                <a:lnTo>
                  <a:pt x="239521" y="159765"/>
                </a:lnTo>
                <a:lnTo>
                  <a:pt x="239521" y="546100"/>
                </a:lnTo>
                <a:lnTo>
                  <a:pt x="79882" y="546100"/>
                </a:lnTo>
                <a:lnTo>
                  <a:pt x="79882" y="159765"/>
                </a:lnTo>
                <a:lnTo>
                  <a:pt x="0" y="159765"/>
                </a:lnTo>
                <a:lnTo>
                  <a:pt x="159765" y="0"/>
                </a:lnTo>
                <a:lnTo>
                  <a:pt x="319404" y="159765"/>
                </a:lnTo>
                <a:close/>
              </a:path>
            </a:pathLst>
          </a:custGeom>
          <a:ln w="9524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22420" y="6635495"/>
            <a:ext cx="518160" cy="52730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28770" y="6621779"/>
            <a:ext cx="506094" cy="51435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28770" y="6621779"/>
            <a:ext cx="506095" cy="514350"/>
          </a:xfrm>
          <a:custGeom>
            <a:avLst/>
            <a:gdLst/>
            <a:ahLst/>
            <a:cxnLst/>
            <a:rect l="l" t="t" r="r" b="b"/>
            <a:pathLst>
              <a:path w="506095" h="514350">
                <a:moveTo>
                  <a:pt x="506094" y="514350"/>
                </a:moveTo>
                <a:lnTo>
                  <a:pt x="260222" y="514350"/>
                </a:lnTo>
                <a:lnTo>
                  <a:pt x="213819" y="508402"/>
                </a:lnTo>
                <a:lnTo>
                  <a:pt x="171214" y="491461"/>
                </a:lnTo>
                <a:lnTo>
                  <a:pt x="133626" y="464884"/>
                </a:lnTo>
                <a:lnTo>
                  <a:pt x="102272" y="430024"/>
                </a:lnTo>
                <a:lnTo>
                  <a:pt x="78368" y="388238"/>
                </a:lnTo>
                <a:lnTo>
                  <a:pt x="63133" y="340880"/>
                </a:lnTo>
                <a:lnTo>
                  <a:pt x="57784" y="289305"/>
                </a:lnTo>
                <a:lnTo>
                  <a:pt x="57784" y="128524"/>
                </a:lnTo>
                <a:lnTo>
                  <a:pt x="0" y="128524"/>
                </a:lnTo>
                <a:lnTo>
                  <a:pt x="115696" y="0"/>
                </a:lnTo>
                <a:lnTo>
                  <a:pt x="231266" y="128524"/>
                </a:lnTo>
                <a:lnTo>
                  <a:pt x="173481" y="128524"/>
                </a:lnTo>
                <a:lnTo>
                  <a:pt x="173481" y="289305"/>
                </a:lnTo>
                <a:lnTo>
                  <a:pt x="180302" y="326816"/>
                </a:lnTo>
                <a:lnTo>
                  <a:pt x="198897" y="357457"/>
                </a:lnTo>
                <a:lnTo>
                  <a:pt x="226470" y="378120"/>
                </a:lnTo>
                <a:lnTo>
                  <a:pt x="260222" y="385699"/>
                </a:lnTo>
                <a:lnTo>
                  <a:pt x="506094" y="385699"/>
                </a:lnTo>
                <a:lnTo>
                  <a:pt x="506094" y="514350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794759" y="3336035"/>
            <a:ext cx="556260" cy="86410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01109" y="3322192"/>
            <a:ext cx="543560" cy="85153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01109" y="3322192"/>
            <a:ext cx="543560" cy="851535"/>
          </a:xfrm>
          <a:custGeom>
            <a:avLst/>
            <a:gdLst/>
            <a:ahLst/>
            <a:cxnLst/>
            <a:rect l="l" t="t" r="r" b="b"/>
            <a:pathLst>
              <a:path w="543560" h="851535">
                <a:moveTo>
                  <a:pt x="543560" y="851535"/>
                </a:moveTo>
                <a:lnTo>
                  <a:pt x="543560" y="437769"/>
                </a:lnTo>
                <a:lnTo>
                  <a:pt x="540448" y="382530"/>
                </a:lnTo>
                <a:lnTo>
                  <a:pt x="531441" y="330132"/>
                </a:lnTo>
                <a:lnTo>
                  <a:pt x="517026" y="281277"/>
                </a:lnTo>
                <a:lnTo>
                  <a:pt x="497693" y="236663"/>
                </a:lnTo>
                <a:lnTo>
                  <a:pt x="473932" y="196992"/>
                </a:lnTo>
                <a:lnTo>
                  <a:pt x="446231" y="162964"/>
                </a:lnTo>
                <a:lnTo>
                  <a:pt x="415079" y="135278"/>
                </a:lnTo>
                <a:lnTo>
                  <a:pt x="380967" y="114636"/>
                </a:lnTo>
                <a:lnTo>
                  <a:pt x="344383" y="101737"/>
                </a:lnTo>
                <a:lnTo>
                  <a:pt x="305815" y="97282"/>
                </a:lnTo>
                <a:lnTo>
                  <a:pt x="135889" y="97282"/>
                </a:lnTo>
                <a:lnTo>
                  <a:pt x="135889" y="0"/>
                </a:lnTo>
                <a:lnTo>
                  <a:pt x="0" y="194564"/>
                </a:lnTo>
                <a:lnTo>
                  <a:pt x="135889" y="389127"/>
                </a:lnTo>
                <a:lnTo>
                  <a:pt x="135889" y="291846"/>
                </a:lnTo>
                <a:lnTo>
                  <a:pt x="305815" y="291846"/>
                </a:lnTo>
                <a:lnTo>
                  <a:pt x="345465" y="303305"/>
                </a:lnTo>
                <a:lnTo>
                  <a:pt x="377840" y="334565"/>
                </a:lnTo>
                <a:lnTo>
                  <a:pt x="399667" y="380946"/>
                </a:lnTo>
                <a:lnTo>
                  <a:pt x="407669" y="437769"/>
                </a:lnTo>
                <a:lnTo>
                  <a:pt x="407669" y="851535"/>
                </a:lnTo>
                <a:lnTo>
                  <a:pt x="543560" y="851535"/>
                </a:lnTo>
                <a:close/>
              </a:path>
            </a:pathLst>
          </a:custGeom>
          <a:ln w="9525">
            <a:solidFill>
              <a:srgbClr val="BB46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455</Words>
  <Application>Microsoft Office PowerPoint</Application>
  <PresentationFormat>Özel</PresentationFormat>
  <Paragraphs>43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Calibri</vt:lpstr>
      <vt:lpstr>Cambria</vt:lpstr>
      <vt:lpstr>Courier New</vt:lpstr>
      <vt:lpstr>Symbol</vt:lpstr>
      <vt:lpstr>Times New Roman</vt:lpstr>
      <vt:lpstr>Wingdings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IsmailBINGOL</dc:creator>
  <cp:lastModifiedBy>Z.yildiz</cp:lastModifiedBy>
  <cp:revision>1</cp:revision>
  <dcterms:created xsi:type="dcterms:W3CDTF">2019-11-25T09:19:49Z</dcterms:created>
  <dcterms:modified xsi:type="dcterms:W3CDTF">2019-11-25T10:21:52Z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2019-11-25T00:00:00Z</vt:filetime>
  </property>
</Properties>
</file>